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slideLayouts/slideLayout21.xml" ContentType="application/vnd.openxmlformats-officedocument.presentationml.slideLayout+xml"/>
  <Override PartName="/ppt/theme/theme2.xml" ContentType="application/vnd.openxmlformats-officedocument.theme+xml"/>
  <Override PartName="/ppt/tags/tag13.xml" ContentType="application/vnd.openxmlformats-officedocument.presentationml.tags+xml"/>
  <Override PartName="/ppt/tags/tag14.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15.xml" ContentType="application/vnd.openxmlformats-officedocument.presentationml.tags+xml"/>
  <Override PartName="/ppt/notesSlides/notesSlide1.xml" ContentType="application/vnd.openxmlformats-officedocument.presentationml.notesSlide+xml"/>
  <Override PartName="/ppt/tags/tag16.xml" ContentType="application/vnd.openxmlformats-officedocument.presentationml.tags+xml"/>
  <Override PartName="/ppt/notesSlides/notesSlide2.xml" ContentType="application/vnd.openxmlformats-officedocument.presentationml.notesSlide+xml"/>
  <Override PartName="/ppt/tags/tag17.xml" ContentType="application/vnd.openxmlformats-officedocument.presentationml.tags+xml"/>
  <Override PartName="/ppt/notesSlides/notesSlide3.xml" ContentType="application/vnd.openxmlformats-officedocument.presentationml.notesSlide+xml"/>
  <Override PartName="/ppt/tags/tag18.xml" ContentType="application/vnd.openxmlformats-officedocument.presentationml.tags+xml"/>
  <Override PartName="/ppt/notesSlides/notesSlide4.xml" ContentType="application/vnd.openxmlformats-officedocument.presentationml.notesSlide+xml"/>
  <Override PartName="/ppt/tags/tag19.xml" ContentType="application/vnd.openxmlformats-officedocument.presentationml.tags+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0.xml" ContentType="application/vnd.openxmlformats-officedocument.presentationml.tags+xml"/>
  <Override PartName="/ppt/notesSlides/notesSlide6.xml" ContentType="application/vnd.openxmlformats-officedocument.presentationml.notesSlide+xml"/>
  <Override PartName="/ppt/tags/tag21.xml" ContentType="application/vnd.openxmlformats-officedocument.presentationml.tags+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22.xml" ContentType="application/vnd.openxmlformats-officedocument.presentationml.tags+xml"/>
  <Override PartName="/ppt/notesSlides/notesSlide8.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9.xml" ContentType="application/vnd.openxmlformats-officedocument.presentationml.notesSlide+xml"/>
  <Override PartName="/ppt/tags/tag25.xml" ContentType="application/vnd.openxmlformats-officedocument.presentationml.tags+xml"/>
  <Override PartName="/ppt/notesSlides/notesSlide10.xml" ContentType="application/vnd.openxmlformats-officedocument.presentationml.notesSlide+xml"/>
  <Override PartName="/ppt/tags/tag26.xml" ContentType="application/vnd.openxmlformats-officedocument.presentationml.tags+xml"/>
  <Override PartName="/ppt/notesSlides/notesSlide11.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2.xml" ContentType="application/vnd.openxmlformats-officedocument.presentationml.notesSlide+xml"/>
  <Override PartName="/ppt/tags/tag30.xml" ContentType="application/vnd.openxmlformats-officedocument.presentationml.tags+xml"/>
  <Override PartName="/ppt/notesSlides/notesSlide13.xml" ContentType="application/vnd.openxmlformats-officedocument.presentationml.notesSlide+xml"/>
  <Override PartName="/ppt/tags/tag31.xml" ContentType="application/vnd.openxmlformats-officedocument.presentationml.tags+xml"/>
  <Override PartName="/ppt/notesSlides/notesSlide14.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93" r:id="rId5"/>
  </p:sldMasterIdLst>
  <p:notesMasterIdLst>
    <p:notesMasterId r:id="rId26"/>
  </p:notesMasterIdLst>
  <p:handoutMasterIdLst>
    <p:handoutMasterId r:id="rId27"/>
  </p:handoutMasterIdLst>
  <p:sldIdLst>
    <p:sldId id="368" r:id="rId6"/>
    <p:sldId id="350" r:id="rId7"/>
    <p:sldId id="351" r:id="rId8"/>
    <p:sldId id="352" r:id="rId9"/>
    <p:sldId id="353" r:id="rId10"/>
    <p:sldId id="354" r:id="rId11"/>
    <p:sldId id="355" r:id="rId12"/>
    <p:sldId id="356" r:id="rId13"/>
    <p:sldId id="357" r:id="rId14"/>
    <p:sldId id="358" r:id="rId15"/>
    <p:sldId id="359" r:id="rId16"/>
    <p:sldId id="360" r:id="rId17"/>
    <p:sldId id="361" r:id="rId18"/>
    <p:sldId id="362" r:id="rId19"/>
    <p:sldId id="363" r:id="rId20"/>
    <p:sldId id="364" r:id="rId21"/>
    <p:sldId id="365" r:id="rId22"/>
    <p:sldId id="366" r:id="rId23"/>
    <p:sldId id="369" r:id="rId24"/>
    <p:sldId id="367" r:id="rId25"/>
  </p:sldIdLst>
  <p:sldSz cx="12192000" cy="6858000"/>
  <p:notesSz cx="6858000" cy="9144000"/>
  <p:custDataLst>
    <p:tags r:id="rId28"/>
  </p:custDataLst>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th Berríos Meza" initials="RBM" lastIdx="3" clrIdx="0"/>
  <p:cmAuthor id="2" name="Paula Cruzat Castillo" initials="PCC" lastIdx="8"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7171"/>
    <a:srgbClr val="E1261E"/>
    <a:srgbClr val="F9D3D2"/>
    <a:srgbClr val="4C4C4B"/>
    <a:srgbClr val="A68267"/>
    <a:srgbClr val="7B61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0C25FE-65E8-C591-651E-238FB96DBC2B}" v="50" dt="2024-08-29T14:51:17.608"/>
    <p1510:client id="{10093083-6042-4D31-13FB-067D0F4260A2}" v="2" dt="2024-08-29T15:27:25.936"/>
    <p1510:client id="{13D6AA13-C5E6-5D66-42C6-95089AA037E0}" v="76" dt="2024-08-29T12:59:00.619"/>
    <p1510:client id="{8FC09201-9EEE-8CB4-E1F2-321FE5E0894A}" v="65" dt="2024-08-29T15:26:30.962"/>
    <p1510:client id="{DF083CCA-21EA-7FFF-768C-97681EA19C07}" v="11" dt="2024-08-29T15:28:45.199"/>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ags" Target="tags/tag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handoutMaster" Target="handoutMasters/handoutMaster1.xml"/><Relationship Id="rId30" Type="http://schemas.openxmlformats.org/officeDocument/2006/relationships/presProps" Target="presProps.xml"/><Relationship Id="rId8"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68BD1B-C8EB-4770-A751-BD2F5813C7B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s-CL"/>
        </a:p>
      </dgm:t>
    </dgm:pt>
    <dgm:pt modelId="{0CBDD393-5BBC-405F-8486-3B85EE6CDCB8}">
      <dgm:prSet phldrT="[Texto]" custT="1"/>
      <dgm:spPr>
        <a:solidFill>
          <a:srgbClr val="E1261E"/>
        </a:solidFill>
      </dgm:spPr>
      <dgm:t>
        <a:bodyPr/>
        <a:lstStyle/>
        <a:p>
          <a:r>
            <a:rPr lang="es-CL" sz="1800" b="1">
              <a:solidFill>
                <a:schemeClr val="bg1"/>
              </a:solidFill>
              <a:latin typeface="+mj-lt"/>
            </a:rPr>
            <a:t>Comprobables</a:t>
          </a:r>
        </a:p>
      </dgm:t>
    </dgm:pt>
    <dgm:pt modelId="{5444F4D8-7DED-4AE0-9896-E7E366715A75}" type="parTrans" cxnId="{483FD55C-2535-4F65-A40F-08A262882578}">
      <dgm:prSet/>
      <dgm:spPr/>
      <dgm:t>
        <a:bodyPr/>
        <a:lstStyle/>
        <a:p>
          <a:endParaRPr lang="es-CL"/>
        </a:p>
      </dgm:t>
    </dgm:pt>
    <dgm:pt modelId="{9D20774D-2BAB-4DAF-91F3-E4FD8BF0E0C6}" type="sibTrans" cxnId="{483FD55C-2535-4F65-A40F-08A262882578}">
      <dgm:prSet/>
      <dgm:spPr/>
      <dgm:t>
        <a:bodyPr/>
        <a:lstStyle/>
        <a:p>
          <a:endParaRPr lang="es-CL"/>
        </a:p>
      </dgm:t>
    </dgm:pt>
    <dgm:pt modelId="{C01D4976-63B7-4CBF-B233-AE8880B1D016}">
      <dgm:prSet phldrT="[Texto]" custT="1"/>
      <dgm:spPr>
        <a:solidFill>
          <a:srgbClr val="E1261E"/>
        </a:solidFill>
      </dgm:spPr>
      <dgm:t>
        <a:bodyPr/>
        <a:lstStyle/>
        <a:p>
          <a:r>
            <a:rPr lang="es-CL" sz="1800" b="1">
              <a:solidFill>
                <a:schemeClr val="bg1"/>
              </a:solidFill>
              <a:latin typeface="+mj-lt"/>
            </a:rPr>
            <a:t>Precisas</a:t>
          </a:r>
        </a:p>
      </dgm:t>
    </dgm:pt>
    <dgm:pt modelId="{E2C056B7-547D-4E2C-8A62-42A3A4334726}" type="parTrans" cxnId="{863644FE-E962-4363-99A4-3791A656BD8F}">
      <dgm:prSet/>
      <dgm:spPr/>
      <dgm:t>
        <a:bodyPr/>
        <a:lstStyle/>
        <a:p>
          <a:endParaRPr lang="es-CL"/>
        </a:p>
      </dgm:t>
    </dgm:pt>
    <dgm:pt modelId="{6C99DAD8-5D60-459A-BE05-3C6F3BD24A0D}" type="sibTrans" cxnId="{863644FE-E962-4363-99A4-3791A656BD8F}">
      <dgm:prSet/>
      <dgm:spPr/>
      <dgm:t>
        <a:bodyPr/>
        <a:lstStyle/>
        <a:p>
          <a:endParaRPr lang="es-CL"/>
        </a:p>
      </dgm:t>
    </dgm:pt>
    <dgm:pt modelId="{F08A5260-3D54-44C8-ACE9-E4F6D7B38144}">
      <dgm:prSet phldrT="[Texto]" custT="1"/>
      <dgm:spPr>
        <a:solidFill>
          <a:srgbClr val="E1261E"/>
        </a:solidFill>
      </dgm:spPr>
      <dgm:t>
        <a:bodyPr/>
        <a:lstStyle/>
        <a:p>
          <a:r>
            <a:rPr lang="es-CL" sz="1800" b="1">
              <a:solidFill>
                <a:schemeClr val="bg1"/>
              </a:solidFill>
              <a:latin typeface="+mj-lt"/>
            </a:rPr>
            <a:t>Discretas</a:t>
          </a:r>
        </a:p>
      </dgm:t>
    </dgm:pt>
    <dgm:pt modelId="{40392950-DA1A-49CF-B3F5-8AD4F594889F}" type="parTrans" cxnId="{29BBE1E3-8E7D-458B-BB12-93886507C1C2}">
      <dgm:prSet/>
      <dgm:spPr/>
      <dgm:t>
        <a:bodyPr/>
        <a:lstStyle/>
        <a:p>
          <a:endParaRPr lang="es-CL"/>
        </a:p>
      </dgm:t>
    </dgm:pt>
    <dgm:pt modelId="{FFF62A4E-971F-438C-91E9-F59FEF762480}" type="sibTrans" cxnId="{29BBE1E3-8E7D-458B-BB12-93886507C1C2}">
      <dgm:prSet/>
      <dgm:spPr/>
      <dgm:t>
        <a:bodyPr/>
        <a:lstStyle/>
        <a:p>
          <a:endParaRPr lang="es-CL"/>
        </a:p>
      </dgm:t>
    </dgm:pt>
    <dgm:pt modelId="{F3ED985D-B97F-4E03-A883-2F75CB2CA329}" type="pres">
      <dgm:prSet presAssocID="{F668BD1B-C8EB-4770-A751-BD2F5813C7B6}" presName="diagram" presStyleCnt="0">
        <dgm:presLayoutVars>
          <dgm:dir/>
          <dgm:resizeHandles val="exact"/>
        </dgm:presLayoutVars>
      </dgm:prSet>
      <dgm:spPr/>
    </dgm:pt>
    <dgm:pt modelId="{0782C0D0-A84D-4A0D-8F2A-282744FF5963}" type="pres">
      <dgm:prSet presAssocID="{0CBDD393-5BBC-405F-8486-3B85EE6CDCB8}" presName="node" presStyleLbl="node1" presStyleIdx="0" presStyleCnt="3">
        <dgm:presLayoutVars>
          <dgm:bulletEnabled val="1"/>
        </dgm:presLayoutVars>
      </dgm:prSet>
      <dgm:spPr/>
    </dgm:pt>
    <dgm:pt modelId="{854A3072-3871-41D1-BC5D-C1EC54660CD3}" type="pres">
      <dgm:prSet presAssocID="{9D20774D-2BAB-4DAF-91F3-E4FD8BF0E0C6}" presName="sibTrans" presStyleCnt="0"/>
      <dgm:spPr/>
    </dgm:pt>
    <dgm:pt modelId="{C78D0FA8-F8C0-4591-B7E5-72BA75BFF630}" type="pres">
      <dgm:prSet presAssocID="{C01D4976-63B7-4CBF-B233-AE8880B1D016}" presName="node" presStyleLbl="node1" presStyleIdx="1" presStyleCnt="3">
        <dgm:presLayoutVars>
          <dgm:bulletEnabled val="1"/>
        </dgm:presLayoutVars>
      </dgm:prSet>
      <dgm:spPr/>
    </dgm:pt>
    <dgm:pt modelId="{50E89AF8-F0D7-4A16-8605-1EB37C1CFA63}" type="pres">
      <dgm:prSet presAssocID="{6C99DAD8-5D60-459A-BE05-3C6F3BD24A0D}" presName="sibTrans" presStyleCnt="0"/>
      <dgm:spPr/>
    </dgm:pt>
    <dgm:pt modelId="{CCAC0836-82C7-4553-8F0F-CD1B2F07A833}" type="pres">
      <dgm:prSet presAssocID="{F08A5260-3D54-44C8-ACE9-E4F6D7B38144}" presName="node" presStyleLbl="node1" presStyleIdx="2" presStyleCnt="3">
        <dgm:presLayoutVars>
          <dgm:bulletEnabled val="1"/>
        </dgm:presLayoutVars>
      </dgm:prSet>
      <dgm:spPr/>
    </dgm:pt>
  </dgm:ptLst>
  <dgm:cxnLst>
    <dgm:cxn modelId="{D1DF102C-20FF-4920-B066-62AFF6AE64A7}" type="presOf" srcId="{F08A5260-3D54-44C8-ACE9-E4F6D7B38144}" destId="{CCAC0836-82C7-4553-8F0F-CD1B2F07A833}" srcOrd="0" destOrd="0" presId="urn:microsoft.com/office/officeart/2005/8/layout/default"/>
    <dgm:cxn modelId="{483FD55C-2535-4F65-A40F-08A262882578}" srcId="{F668BD1B-C8EB-4770-A751-BD2F5813C7B6}" destId="{0CBDD393-5BBC-405F-8486-3B85EE6CDCB8}" srcOrd="0" destOrd="0" parTransId="{5444F4D8-7DED-4AE0-9896-E7E366715A75}" sibTransId="{9D20774D-2BAB-4DAF-91F3-E4FD8BF0E0C6}"/>
    <dgm:cxn modelId="{34E28757-9534-40AF-A490-67244B473F9B}" type="presOf" srcId="{F668BD1B-C8EB-4770-A751-BD2F5813C7B6}" destId="{F3ED985D-B97F-4E03-A883-2F75CB2CA329}" srcOrd="0" destOrd="0" presId="urn:microsoft.com/office/officeart/2005/8/layout/default"/>
    <dgm:cxn modelId="{BCD662AE-95D7-442E-8A6A-8C667F5F395E}" type="presOf" srcId="{C01D4976-63B7-4CBF-B233-AE8880B1D016}" destId="{C78D0FA8-F8C0-4591-B7E5-72BA75BFF630}" srcOrd="0" destOrd="0" presId="urn:microsoft.com/office/officeart/2005/8/layout/default"/>
    <dgm:cxn modelId="{DA6EDDB6-77E3-4707-B89E-78AE4D5242BF}" type="presOf" srcId="{0CBDD393-5BBC-405F-8486-3B85EE6CDCB8}" destId="{0782C0D0-A84D-4A0D-8F2A-282744FF5963}" srcOrd="0" destOrd="0" presId="urn:microsoft.com/office/officeart/2005/8/layout/default"/>
    <dgm:cxn modelId="{29BBE1E3-8E7D-458B-BB12-93886507C1C2}" srcId="{F668BD1B-C8EB-4770-A751-BD2F5813C7B6}" destId="{F08A5260-3D54-44C8-ACE9-E4F6D7B38144}" srcOrd="2" destOrd="0" parTransId="{40392950-DA1A-49CF-B3F5-8AD4F594889F}" sibTransId="{FFF62A4E-971F-438C-91E9-F59FEF762480}"/>
    <dgm:cxn modelId="{863644FE-E962-4363-99A4-3791A656BD8F}" srcId="{F668BD1B-C8EB-4770-A751-BD2F5813C7B6}" destId="{C01D4976-63B7-4CBF-B233-AE8880B1D016}" srcOrd="1" destOrd="0" parTransId="{E2C056B7-547D-4E2C-8A62-42A3A4334726}" sibTransId="{6C99DAD8-5D60-459A-BE05-3C6F3BD24A0D}"/>
    <dgm:cxn modelId="{B0714DE0-A8E7-4607-99B3-793D3C20B924}" type="presParOf" srcId="{F3ED985D-B97F-4E03-A883-2F75CB2CA329}" destId="{0782C0D0-A84D-4A0D-8F2A-282744FF5963}" srcOrd="0" destOrd="0" presId="urn:microsoft.com/office/officeart/2005/8/layout/default"/>
    <dgm:cxn modelId="{9DAD2DCF-9F25-4E17-B37D-7A5D49032F16}" type="presParOf" srcId="{F3ED985D-B97F-4E03-A883-2F75CB2CA329}" destId="{854A3072-3871-41D1-BC5D-C1EC54660CD3}" srcOrd="1" destOrd="0" presId="urn:microsoft.com/office/officeart/2005/8/layout/default"/>
    <dgm:cxn modelId="{B63CC2AD-B3FA-4B62-98F8-1B8765B7AF59}" type="presParOf" srcId="{F3ED985D-B97F-4E03-A883-2F75CB2CA329}" destId="{C78D0FA8-F8C0-4591-B7E5-72BA75BFF630}" srcOrd="2" destOrd="0" presId="urn:microsoft.com/office/officeart/2005/8/layout/default"/>
    <dgm:cxn modelId="{BBB99DE7-F38D-4EC5-9091-C5AC57200B53}" type="presParOf" srcId="{F3ED985D-B97F-4E03-A883-2F75CB2CA329}" destId="{50E89AF8-F0D7-4A16-8605-1EB37C1CFA63}" srcOrd="3" destOrd="0" presId="urn:microsoft.com/office/officeart/2005/8/layout/default"/>
    <dgm:cxn modelId="{D2520206-664F-48B3-B090-BC56ED5B7792}" type="presParOf" srcId="{F3ED985D-B97F-4E03-A883-2F75CB2CA329}" destId="{CCAC0836-82C7-4553-8F0F-CD1B2F07A833}" srcOrd="4"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67482C2-3278-4882-93B5-54879AFEA8E0}"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CL"/>
        </a:p>
      </dgm:t>
    </dgm:pt>
    <dgm:pt modelId="{B51B3120-86E2-4BCA-98ED-6B2849C0DEFD}">
      <dgm:prSet phldrT="[Texto]" custT="1"/>
      <dgm:spPr>
        <a:solidFill>
          <a:srgbClr val="FCE8E8">
            <a:alpha val="90000"/>
          </a:srgbClr>
        </a:solidFill>
        <a:ln>
          <a:solidFill>
            <a:srgbClr val="F9D3D2">
              <a:alpha val="90000"/>
            </a:srgbClr>
          </a:solidFill>
        </a:ln>
      </dgm:spPr>
      <dgm:t>
        <a:bodyPr/>
        <a:lstStyle/>
        <a:p>
          <a:r>
            <a:rPr lang="es-CL" sz="1400">
              <a:latin typeface="+mj-lt"/>
            </a:rPr>
            <a:t>Formular suposiciones clave sobre el modelo de negocio y decidir cuáles validar.</a:t>
          </a:r>
        </a:p>
      </dgm:t>
    </dgm:pt>
    <dgm:pt modelId="{5976E8C9-A0CD-4FD8-A0E0-766BC40C4A5F}" type="parTrans" cxnId="{36D7DDF3-09E6-41C7-BC62-5EB9258893E3}">
      <dgm:prSet/>
      <dgm:spPr/>
      <dgm:t>
        <a:bodyPr/>
        <a:lstStyle/>
        <a:p>
          <a:endParaRPr lang="es-CL"/>
        </a:p>
      </dgm:t>
    </dgm:pt>
    <dgm:pt modelId="{1F613895-0314-45F2-83CB-61A1979217E2}" type="sibTrans" cxnId="{36D7DDF3-09E6-41C7-BC62-5EB9258893E3}">
      <dgm:prSet/>
      <dgm:spPr/>
      <dgm:t>
        <a:bodyPr/>
        <a:lstStyle/>
        <a:p>
          <a:endParaRPr lang="es-CL"/>
        </a:p>
      </dgm:t>
    </dgm:pt>
    <dgm:pt modelId="{EDCF802C-8067-4DD9-BA3D-E3DCBC8FA549}">
      <dgm:prSet phldrT="[Texto]" custT="1"/>
      <dgm:spPr>
        <a:solidFill>
          <a:srgbClr val="E1261E"/>
        </a:solidFill>
      </dgm:spPr>
      <dgm:t>
        <a:bodyPr/>
        <a:lstStyle/>
        <a:p>
          <a:r>
            <a:rPr lang="es-CL" sz="1400" b="1">
              <a:latin typeface="+mj-lt"/>
            </a:rPr>
            <a:t>Construir un prototipo</a:t>
          </a:r>
        </a:p>
      </dgm:t>
    </dgm:pt>
    <dgm:pt modelId="{871210B1-6836-4EDB-B00C-6B4443CADD78}" type="parTrans" cxnId="{277AE25C-CF20-4017-A246-8854CD057AF5}">
      <dgm:prSet/>
      <dgm:spPr/>
      <dgm:t>
        <a:bodyPr/>
        <a:lstStyle/>
        <a:p>
          <a:endParaRPr lang="es-CL"/>
        </a:p>
      </dgm:t>
    </dgm:pt>
    <dgm:pt modelId="{68FAAF53-7DFE-4A77-9446-25086031848F}" type="sibTrans" cxnId="{277AE25C-CF20-4017-A246-8854CD057AF5}">
      <dgm:prSet/>
      <dgm:spPr/>
      <dgm:t>
        <a:bodyPr/>
        <a:lstStyle/>
        <a:p>
          <a:endParaRPr lang="es-CL"/>
        </a:p>
      </dgm:t>
    </dgm:pt>
    <dgm:pt modelId="{AB9A9C19-2104-4705-9091-AAF00C7EA094}">
      <dgm:prSet phldrT="[Texto]" custT="1"/>
      <dgm:spPr>
        <a:solidFill>
          <a:srgbClr val="FCE8E8">
            <a:alpha val="90000"/>
          </a:srgbClr>
        </a:solidFill>
        <a:ln>
          <a:solidFill>
            <a:srgbClr val="F9D3D2">
              <a:alpha val="90000"/>
            </a:srgbClr>
          </a:solidFill>
        </a:ln>
      </dgm:spPr>
      <dgm:t>
        <a:bodyPr/>
        <a:lstStyle/>
        <a:p>
          <a:r>
            <a:rPr lang="es-CL" sz="1400">
              <a:latin typeface="+mj-lt"/>
            </a:rPr>
            <a:t>Crear un modelo preliminar del producto o servicio para probar la hipótesis.</a:t>
          </a:r>
        </a:p>
      </dgm:t>
    </dgm:pt>
    <dgm:pt modelId="{9DBD40C6-620C-4293-9C92-2413644F967B}" type="parTrans" cxnId="{C1B4081C-41C9-4B7B-9585-4EC36C873A82}">
      <dgm:prSet/>
      <dgm:spPr/>
      <dgm:t>
        <a:bodyPr/>
        <a:lstStyle/>
        <a:p>
          <a:endParaRPr lang="es-CL"/>
        </a:p>
      </dgm:t>
    </dgm:pt>
    <dgm:pt modelId="{940853BD-26F2-4BBF-97B6-7AB92F195A72}" type="sibTrans" cxnId="{C1B4081C-41C9-4B7B-9585-4EC36C873A82}">
      <dgm:prSet/>
      <dgm:spPr/>
      <dgm:t>
        <a:bodyPr/>
        <a:lstStyle/>
        <a:p>
          <a:endParaRPr lang="es-CL"/>
        </a:p>
      </dgm:t>
    </dgm:pt>
    <dgm:pt modelId="{8DA379B5-66A2-4D9C-8400-C415143ABD16}">
      <dgm:prSet phldrT="[Texto]" custT="1"/>
      <dgm:spPr>
        <a:solidFill>
          <a:srgbClr val="E1261E"/>
        </a:solidFill>
      </dgm:spPr>
      <dgm:t>
        <a:bodyPr/>
        <a:lstStyle/>
        <a:p>
          <a:r>
            <a:rPr lang="es-CL" sz="1400" b="1">
              <a:latin typeface="+mj-lt"/>
            </a:rPr>
            <a:t>Experimentar y testear</a:t>
          </a:r>
        </a:p>
      </dgm:t>
    </dgm:pt>
    <dgm:pt modelId="{C39C1B2D-6560-40C3-A8B7-5EC911198491}" type="parTrans" cxnId="{7D1FB944-257E-4ED8-AAE6-004DEFAA17FD}">
      <dgm:prSet/>
      <dgm:spPr/>
      <dgm:t>
        <a:bodyPr/>
        <a:lstStyle/>
        <a:p>
          <a:endParaRPr lang="es-CL"/>
        </a:p>
      </dgm:t>
    </dgm:pt>
    <dgm:pt modelId="{ACB2B1A7-99F8-44FA-BDDC-72234B7769A3}" type="sibTrans" cxnId="{7D1FB944-257E-4ED8-AAE6-004DEFAA17FD}">
      <dgm:prSet/>
      <dgm:spPr/>
      <dgm:t>
        <a:bodyPr/>
        <a:lstStyle/>
        <a:p>
          <a:endParaRPr lang="es-CL"/>
        </a:p>
      </dgm:t>
    </dgm:pt>
    <dgm:pt modelId="{96D37807-1047-4F28-85EB-E71FEDCFBEED}">
      <dgm:prSet phldrT="[Texto]" custT="1"/>
      <dgm:spPr>
        <a:solidFill>
          <a:srgbClr val="FCE8E8">
            <a:alpha val="90000"/>
          </a:srgbClr>
        </a:solidFill>
        <a:ln>
          <a:solidFill>
            <a:srgbClr val="F9D3D2">
              <a:alpha val="90000"/>
            </a:srgbClr>
          </a:solidFill>
        </a:ln>
      </dgm:spPr>
      <dgm:t>
        <a:bodyPr/>
        <a:lstStyle/>
        <a:p>
          <a:r>
            <a:rPr lang="es-CL" sz="1400">
              <a:latin typeface="+mj-lt"/>
            </a:rPr>
            <a:t>"Salir a la calle" y exponer el prototipo a un pequeño grupo de usuarios para recopilar feedback.</a:t>
          </a:r>
        </a:p>
      </dgm:t>
    </dgm:pt>
    <dgm:pt modelId="{5E718166-999B-4146-898E-9CFF9997887D}" type="parTrans" cxnId="{0BD83C61-5417-4F22-B23B-A47B2B27A2CC}">
      <dgm:prSet/>
      <dgm:spPr/>
      <dgm:t>
        <a:bodyPr/>
        <a:lstStyle/>
        <a:p>
          <a:endParaRPr lang="es-CL"/>
        </a:p>
      </dgm:t>
    </dgm:pt>
    <dgm:pt modelId="{AA7C94A6-8EB2-448A-9DE5-20E19711E8BE}" type="sibTrans" cxnId="{0BD83C61-5417-4F22-B23B-A47B2B27A2CC}">
      <dgm:prSet/>
      <dgm:spPr/>
      <dgm:t>
        <a:bodyPr/>
        <a:lstStyle/>
        <a:p>
          <a:endParaRPr lang="es-CL"/>
        </a:p>
      </dgm:t>
    </dgm:pt>
    <dgm:pt modelId="{08A878F4-5331-4E71-925F-7357F26E60E4}">
      <dgm:prSet phldrT="[Texto]" custT="1"/>
      <dgm:spPr>
        <a:solidFill>
          <a:srgbClr val="E1261E"/>
        </a:solidFill>
      </dgm:spPr>
      <dgm:t>
        <a:bodyPr/>
        <a:lstStyle/>
        <a:p>
          <a:r>
            <a:rPr lang="es-CL" sz="1400" b="1">
              <a:latin typeface="+mj-lt"/>
            </a:rPr>
            <a:t>Medir, analizar y aprender</a:t>
          </a:r>
        </a:p>
      </dgm:t>
    </dgm:pt>
    <dgm:pt modelId="{4A828C6C-D194-4230-A0C8-0874E1B29DD8}" type="parTrans" cxnId="{97A40FD9-0FDB-4C46-84A6-09203A3D7E6B}">
      <dgm:prSet/>
      <dgm:spPr/>
      <dgm:t>
        <a:bodyPr/>
        <a:lstStyle/>
        <a:p>
          <a:endParaRPr lang="es-CL"/>
        </a:p>
      </dgm:t>
    </dgm:pt>
    <dgm:pt modelId="{46408857-5EE9-4FAA-95E2-A338ACF68225}" type="sibTrans" cxnId="{97A40FD9-0FDB-4C46-84A6-09203A3D7E6B}">
      <dgm:prSet/>
      <dgm:spPr/>
      <dgm:t>
        <a:bodyPr/>
        <a:lstStyle/>
        <a:p>
          <a:endParaRPr lang="es-CL"/>
        </a:p>
      </dgm:t>
    </dgm:pt>
    <dgm:pt modelId="{8F55E007-2982-4A4D-BE69-C6318D4B8A5F}">
      <dgm:prSet phldrT="[Texto]" custT="1"/>
      <dgm:spPr>
        <a:solidFill>
          <a:srgbClr val="E1261E"/>
        </a:solidFill>
      </dgm:spPr>
      <dgm:t>
        <a:bodyPr/>
        <a:lstStyle/>
        <a:p>
          <a:r>
            <a:rPr lang="es-CL" sz="1400" b="1">
              <a:latin typeface="+mj-lt"/>
            </a:rPr>
            <a:t>Iterar o pivotar</a:t>
          </a:r>
        </a:p>
      </dgm:t>
    </dgm:pt>
    <dgm:pt modelId="{7B3F3852-2750-425D-95AE-A2E8E1E2CB32}" type="parTrans" cxnId="{DA67282A-C0FB-4EE3-A772-1315C0CF372C}">
      <dgm:prSet/>
      <dgm:spPr/>
      <dgm:t>
        <a:bodyPr/>
        <a:lstStyle/>
        <a:p>
          <a:endParaRPr lang="es-CL"/>
        </a:p>
      </dgm:t>
    </dgm:pt>
    <dgm:pt modelId="{E78C91D5-4C9D-4B2B-9717-FDEDB8C9483C}" type="sibTrans" cxnId="{DA67282A-C0FB-4EE3-A772-1315C0CF372C}">
      <dgm:prSet/>
      <dgm:spPr/>
      <dgm:t>
        <a:bodyPr/>
        <a:lstStyle/>
        <a:p>
          <a:endParaRPr lang="es-CL"/>
        </a:p>
      </dgm:t>
    </dgm:pt>
    <dgm:pt modelId="{E0B8F0AB-7829-406D-8A63-BE553192D8A3}">
      <dgm:prSet phldrT="[Texto]" custT="1"/>
      <dgm:spPr>
        <a:solidFill>
          <a:srgbClr val="FCE8E8">
            <a:alpha val="90000"/>
          </a:srgbClr>
        </a:solidFill>
        <a:ln>
          <a:solidFill>
            <a:srgbClr val="F9D3D2">
              <a:alpha val="90000"/>
            </a:srgbClr>
          </a:solidFill>
        </a:ln>
      </dgm:spPr>
      <dgm:t>
        <a:bodyPr/>
        <a:lstStyle/>
        <a:p>
          <a:r>
            <a:rPr lang="es-CL" sz="1400">
              <a:latin typeface="+mj-lt"/>
            </a:rPr>
            <a:t>Evaluar los resultados de los experimentos y ajustar el modelo de negocio en función de lo aprendido.</a:t>
          </a:r>
        </a:p>
      </dgm:t>
    </dgm:pt>
    <dgm:pt modelId="{3FCD8288-A711-4F1C-B9E8-D6E576AC1AAF}" type="parTrans" cxnId="{F67C36C8-B2FD-4855-B561-6A0267919937}">
      <dgm:prSet/>
      <dgm:spPr/>
      <dgm:t>
        <a:bodyPr/>
        <a:lstStyle/>
        <a:p>
          <a:endParaRPr lang="es-CL"/>
        </a:p>
      </dgm:t>
    </dgm:pt>
    <dgm:pt modelId="{4D57EB41-5A09-40F0-ABFE-0443BAEF6C56}" type="sibTrans" cxnId="{F67C36C8-B2FD-4855-B561-6A0267919937}">
      <dgm:prSet/>
      <dgm:spPr/>
      <dgm:t>
        <a:bodyPr/>
        <a:lstStyle/>
        <a:p>
          <a:endParaRPr lang="es-CL"/>
        </a:p>
      </dgm:t>
    </dgm:pt>
    <dgm:pt modelId="{B001438F-E58C-4DCE-9636-539456762028}">
      <dgm:prSet phldrT="[Texto]" custT="1"/>
      <dgm:spPr>
        <a:solidFill>
          <a:srgbClr val="E1261E"/>
        </a:solidFill>
      </dgm:spPr>
      <dgm:t>
        <a:bodyPr/>
        <a:lstStyle/>
        <a:p>
          <a:r>
            <a:rPr lang="es-CL" sz="1400" b="1">
              <a:latin typeface="+mj-lt"/>
            </a:rPr>
            <a:t>Validar continuamente</a:t>
          </a:r>
        </a:p>
      </dgm:t>
    </dgm:pt>
    <dgm:pt modelId="{49D5B7C0-8691-479E-9AD9-F197CC1CF473}" type="parTrans" cxnId="{6AD490BB-D187-42F5-BA9B-AA134CBE25E3}">
      <dgm:prSet/>
      <dgm:spPr/>
      <dgm:t>
        <a:bodyPr/>
        <a:lstStyle/>
        <a:p>
          <a:endParaRPr lang="es-CL"/>
        </a:p>
      </dgm:t>
    </dgm:pt>
    <dgm:pt modelId="{EB744D9F-6719-4D05-9C60-A2A540BCE1D9}" type="sibTrans" cxnId="{6AD490BB-D187-42F5-BA9B-AA134CBE25E3}">
      <dgm:prSet/>
      <dgm:spPr/>
      <dgm:t>
        <a:bodyPr/>
        <a:lstStyle/>
        <a:p>
          <a:endParaRPr lang="es-CL"/>
        </a:p>
      </dgm:t>
    </dgm:pt>
    <dgm:pt modelId="{FB6CF1BD-5234-46D3-BB51-4EC5C4E5E1DE}">
      <dgm:prSet phldrT="[Texto]" custT="1"/>
      <dgm:spPr>
        <a:solidFill>
          <a:srgbClr val="FCE8E8">
            <a:alpha val="90000"/>
          </a:srgbClr>
        </a:solidFill>
        <a:ln>
          <a:solidFill>
            <a:srgbClr val="F9D3D2">
              <a:alpha val="90000"/>
            </a:srgbClr>
          </a:solidFill>
        </a:ln>
      </dgm:spPr>
      <dgm:t>
        <a:bodyPr/>
        <a:lstStyle/>
        <a:p>
          <a:pPr>
            <a:buFont typeface="Arial" panose="020B0604020202020204" pitchFamily="34" charset="0"/>
            <a:buChar char="•"/>
          </a:pPr>
          <a:r>
            <a:rPr lang="es-CL" sz="1400">
              <a:latin typeface="+mj-lt"/>
            </a:rPr>
            <a:t>Refinar el modelo o hacer cambios significativos basados en los aprendizajes.</a:t>
          </a:r>
        </a:p>
      </dgm:t>
    </dgm:pt>
    <dgm:pt modelId="{83EDFE12-CB88-4CC4-A820-B5861B8CDCCE}" type="parTrans" cxnId="{A678C9C7-3B17-40F5-A39C-B55FAA2CDC6F}">
      <dgm:prSet/>
      <dgm:spPr/>
      <dgm:t>
        <a:bodyPr/>
        <a:lstStyle/>
        <a:p>
          <a:endParaRPr lang="es-CL"/>
        </a:p>
      </dgm:t>
    </dgm:pt>
    <dgm:pt modelId="{654E080F-5ABB-4AF0-A1B3-26FB64D26194}" type="sibTrans" cxnId="{A678C9C7-3B17-40F5-A39C-B55FAA2CDC6F}">
      <dgm:prSet/>
      <dgm:spPr/>
      <dgm:t>
        <a:bodyPr/>
        <a:lstStyle/>
        <a:p>
          <a:endParaRPr lang="es-CL"/>
        </a:p>
      </dgm:t>
    </dgm:pt>
    <dgm:pt modelId="{C0CE87E9-A607-4E2C-B97B-4BAF614F678D}">
      <dgm:prSet phldrT="[Texto]" custT="1"/>
      <dgm:spPr>
        <a:solidFill>
          <a:srgbClr val="FCE8E8">
            <a:alpha val="90000"/>
          </a:srgbClr>
        </a:solidFill>
        <a:ln>
          <a:solidFill>
            <a:srgbClr val="F9D3D2">
              <a:alpha val="90000"/>
            </a:srgbClr>
          </a:solidFill>
        </a:ln>
      </dgm:spPr>
      <dgm:t>
        <a:bodyPr/>
        <a:lstStyle/>
        <a:p>
          <a:pPr>
            <a:buFont typeface="Arial" panose="020B0604020202020204" pitchFamily="34" charset="0"/>
            <a:buChar char="•"/>
          </a:pPr>
          <a:r>
            <a:rPr lang="es-CL" sz="1400">
              <a:latin typeface="+mj-lt"/>
            </a:rPr>
            <a:t>Repetir el ciclo para validar nuevas hipótesis y mejorar el producto o negocio​.</a:t>
          </a:r>
        </a:p>
      </dgm:t>
    </dgm:pt>
    <dgm:pt modelId="{DE228D11-52A1-4357-A1A4-D85FD592CA5F}" type="parTrans" cxnId="{15D058DB-3336-4305-A8A9-C44180311767}">
      <dgm:prSet/>
      <dgm:spPr/>
      <dgm:t>
        <a:bodyPr/>
        <a:lstStyle/>
        <a:p>
          <a:endParaRPr lang="es-CL"/>
        </a:p>
      </dgm:t>
    </dgm:pt>
    <dgm:pt modelId="{7FD87B39-616E-47CF-BB80-9CC6E0B2813C}" type="sibTrans" cxnId="{15D058DB-3336-4305-A8A9-C44180311767}">
      <dgm:prSet/>
      <dgm:spPr/>
      <dgm:t>
        <a:bodyPr/>
        <a:lstStyle/>
        <a:p>
          <a:endParaRPr lang="es-CL"/>
        </a:p>
      </dgm:t>
    </dgm:pt>
    <dgm:pt modelId="{9B3B79C0-FBE0-4BF4-B0B0-35E3FD388C8D}">
      <dgm:prSet phldrT="[Texto]" custT="1"/>
      <dgm:spPr>
        <a:solidFill>
          <a:srgbClr val="E1261E"/>
        </a:solidFill>
      </dgm:spPr>
      <dgm:t>
        <a:bodyPr/>
        <a:lstStyle/>
        <a:p>
          <a:r>
            <a:rPr lang="es-CL" sz="1400" b="1">
              <a:latin typeface="+mj-lt"/>
            </a:rPr>
            <a:t>Definir hipótesis</a:t>
          </a:r>
        </a:p>
      </dgm:t>
    </dgm:pt>
    <dgm:pt modelId="{0A4C3440-1ACB-405B-9B1C-51DA8970069D}" type="sibTrans" cxnId="{6EFA261D-1C9B-40BC-AC50-D34950085F53}">
      <dgm:prSet/>
      <dgm:spPr/>
      <dgm:t>
        <a:bodyPr/>
        <a:lstStyle/>
        <a:p>
          <a:endParaRPr lang="es-CL"/>
        </a:p>
      </dgm:t>
    </dgm:pt>
    <dgm:pt modelId="{AB0341BB-020E-43F3-9012-EA76039F4508}" type="parTrans" cxnId="{6EFA261D-1C9B-40BC-AC50-D34950085F53}">
      <dgm:prSet/>
      <dgm:spPr/>
      <dgm:t>
        <a:bodyPr/>
        <a:lstStyle/>
        <a:p>
          <a:endParaRPr lang="es-CL"/>
        </a:p>
      </dgm:t>
    </dgm:pt>
    <dgm:pt modelId="{7E25C1E1-8AAF-4CDB-A2FF-57E7AD508D7F}" type="pres">
      <dgm:prSet presAssocID="{367482C2-3278-4882-93B5-54879AFEA8E0}" presName="linear" presStyleCnt="0">
        <dgm:presLayoutVars>
          <dgm:dir/>
          <dgm:animLvl val="lvl"/>
          <dgm:resizeHandles val="exact"/>
        </dgm:presLayoutVars>
      </dgm:prSet>
      <dgm:spPr/>
    </dgm:pt>
    <dgm:pt modelId="{874D4E57-34F9-4D86-92D9-628083B924D9}" type="pres">
      <dgm:prSet presAssocID="{9B3B79C0-FBE0-4BF4-B0B0-35E3FD388C8D}" presName="parentLin" presStyleCnt="0"/>
      <dgm:spPr/>
    </dgm:pt>
    <dgm:pt modelId="{67DC321D-2AF1-4EE4-AA40-C5BDBC01D38B}" type="pres">
      <dgm:prSet presAssocID="{9B3B79C0-FBE0-4BF4-B0B0-35E3FD388C8D}" presName="parentLeftMargin" presStyleLbl="node1" presStyleIdx="0" presStyleCnt="6"/>
      <dgm:spPr/>
    </dgm:pt>
    <dgm:pt modelId="{9500D1F1-B51D-446D-BF7A-49EB754B3C83}" type="pres">
      <dgm:prSet presAssocID="{9B3B79C0-FBE0-4BF4-B0B0-35E3FD388C8D}" presName="parentText" presStyleLbl="node1" presStyleIdx="0" presStyleCnt="6">
        <dgm:presLayoutVars>
          <dgm:chMax val="0"/>
          <dgm:bulletEnabled val="1"/>
        </dgm:presLayoutVars>
      </dgm:prSet>
      <dgm:spPr/>
    </dgm:pt>
    <dgm:pt modelId="{F8D61B3E-EA76-4B99-A26D-A31E32B836FB}" type="pres">
      <dgm:prSet presAssocID="{9B3B79C0-FBE0-4BF4-B0B0-35E3FD388C8D}" presName="negativeSpace" presStyleCnt="0"/>
      <dgm:spPr/>
    </dgm:pt>
    <dgm:pt modelId="{8A4BA28E-213A-4843-A962-34AEE4AA10FA}" type="pres">
      <dgm:prSet presAssocID="{9B3B79C0-FBE0-4BF4-B0B0-35E3FD388C8D}" presName="childText" presStyleLbl="conFgAcc1" presStyleIdx="0" presStyleCnt="6">
        <dgm:presLayoutVars>
          <dgm:bulletEnabled val="1"/>
        </dgm:presLayoutVars>
      </dgm:prSet>
      <dgm:spPr/>
    </dgm:pt>
    <dgm:pt modelId="{D72343D6-E9D7-4D37-9491-68C4E6DDAF5F}" type="pres">
      <dgm:prSet presAssocID="{0A4C3440-1ACB-405B-9B1C-51DA8970069D}" presName="spaceBetweenRectangles" presStyleCnt="0"/>
      <dgm:spPr/>
    </dgm:pt>
    <dgm:pt modelId="{F7EF9E87-1867-4AF0-BDB8-D0777D6DB698}" type="pres">
      <dgm:prSet presAssocID="{EDCF802C-8067-4DD9-BA3D-E3DCBC8FA549}" presName="parentLin" presStyleCnt="0"/>
      <dgm:spPr/>
    </dgm:pt>
    <dgm:pt modelId="{A737D5FA-86A4-4E42-8C74-85731DD6FA8F}" type="pres">
      <dgm:prSet presAssocID="{EDCF802C-8067-4DD9-BA3D-E3DCBC8FA549}" presName="parentLeftMargin" presStyleLbl="node1" presStyleIdx="0" presStyleCnt="6"/>
      <dgm:spPr/>
    </dgm:pt>
    <dgm:pt modelId="{CB65CB88-BC82-4C01-A7C5-8C535A8BC0CA}" type="pres">
      <dgm:prSet presAssocID="{EDCF802C-8067-4DD9-BA3D-E3DCBC8FA549}" presName="parentText" presStyleLbl="node1" presStyleIdx="1" presStyleCnt="6">
        <dgm:presLayoutVars>
          <dgm:chMax val="0"/>
          <dgm:bulletEnabled val="1"/>
        </dgm:presLayoutVars>
      </dgm:prSet>
      <dgm:spPr/>
    </dgm:pt>
    <dgm:pt modelId="{4855AD82-E014-4159-ACE9-8B2077A52658}" type="pres">
      <dgm:prSet presAssocID="{EDCF802C-8067-4DD9-BA3D-E3DCBC8FA549}" presName="negativeSpace" presStyleCnt="0"/>
      <dgm:spPr/>
    </dgm:pt>
    <dgm:pt modelId="{CA87A433-F17E-4F55-854A-F45AFC396E68}" type="pres">
      <dgm:prSet presAssocID="{EDCF802C-8067-4DD9-BA3D-E3DCBC8FA549}" presName="childText" presStyleLbl="conFgAcc1" presStyleIdx="1" presStyleCnt="6">
        <dgm:presLayoutVars>
          <dgm:bulletEnabled val="1"/>
        </dgm:presLayoutVars>
      </dgm:prSet>
      <dgm:spPr/>
    </dgm:pt>
    <dgm:pt modelId="{DBDA6521-1700-4A94-97E3-5ADE8AB2A7A7}" type="pres">
      <dgm:prSet presAssocID="{68FAAF53-7DFE-4A77-9446-25086031848F}" presName="spaceBetweenRectangles" presStyleCnt="0"/>
      <dgm:spPr/>
    </dgm:pt>
    <dgm:pt modelId="{AEDF78CC-DD3D-49F3-BAC6-293CB2874944}" type="pres">
      <dgm:prSet presAssocID="{8DA379B5-66A2-4D9C-8400-C415143ABD16}" presName="parentLin" presStyleCnt="0"/>
      <dgm:spPr/>
    </dgm:pt>
    <dgm:pt modelId="{DAB19718-3A40-41E8-A79B-A2EEA814499F}" type="pres">
      <dgm:prSet presAssocID="{8DA379B5-66A2-4D9C-8400-C415143ABD16}" presName="parentLeftMargin" presStyleLbl="node1" presStyleIdx="1" presStyleCnt="6"/>
      <dgm:spPr/>
    </dgm:pt>
    <dgm:pt modelId="{6F58963D-7A67-4820-95F3-8DBB5C02FAAD}" type="pres">
      <dgm:prSet presAssocID="{8DA379B5-66A2-4D9C-8400-C415143ABD16}" presName="parentText" presStyleLbl="node1" presStyleIdx="2" presStyleCnt="6">
        <dgm:presLayoutVars>
          <dgm:chMax val="0"/>
          <dgm:bulletEnabled val="1"/>
        </dgm:presLayoutVars>
      </dgm:prSet>
      <dgm:spPr/>
    </dgm:pt>
    <dgm:pt modelId="{473B478D-55D5-436A-BE5C-FD84B6F308EC}" type="pres">
      <dgm:prSet presAssocID="{8DA379B5-66A2-4D9C-8400-C415143ABD16}" presName="negativeSpace" presStyleCnt="0"/>
      <dgm:spPr/>
    </dgm:pt>
    <dgm:pt modelId="{5092D060-7F6F-4A76-800A-9AADBAED416D}" type="pres">
      <dgm:prSet presAssocID="{8DA379B5-66A2-4D9C-8400-C415143ABD16}" presName="childText" presStyleLbl="conFgAcc1" presStyleIdx="2" presStyleCnt="6">
        <dgm:presLayoutVars>
          <dgm:bulletEnabled val="1"/>
        </dgm:presLayoutVars>
      </dgm:prSet>
      <dgm:spPr/>
    </dgm:pt>
    <dgm:pt modelId="{29879436-4045-4764-AC47-D0C78F10201F}" type="pres">
      <dgm:prSet presAssocID="{ACB2B1A7-99F8-44FA-BDDC-72234B7769A3}" presName="spaceBetweenRectangles" presStyleCnt="0"/>
      <dgm:spPr/>
    </dgm:pt>
    <dgm:pt modelId="{986A2467-4AD6-4967-A3AD-C76E8FDCDC33}" type="pres">
      <dgm:prSet presAssocID="{08A878F4-5331-4E71-925F-7357F26E60E4}" presName="parentLin" presStyleCnt="0"/>
      <dgm:spPr/>
    </dgm:pt>
    <dgm:pt modelId="{F31D6C01-7FC5-4B99-85E8-2B223AF2B0BF}" type="pres">
      <dgm:prSet presAssocID="{08A878F4-5331-4E71-925F-7357F26E60E4}" presName="parentLeftMargin" presStyleLbl="node1" presStyleIdx="2" presStyleCnt="6"/>
      <dgm:spPr/>
    </dgm:pt>
    <dgm:pt modelId="{43EE2608-6DDF-4BA3-801B-A45B32175683}" type="pres">
      <dgm:prSet presAssocID="{08A878F4-5331-4E71-925F-7357F26E60E4}" presName="parentText" presStyleLbl="node1" presStyleIdx="3" presStyleCnt="6">
        <dgm:presLayoutVars>
          <dgm:chMax val="0"/>
          <dgm:bulletEnabled val="1"/>
        </dgm:presLayoutVars>
      </dgm:prSet>
      <dgm:spPr/>
    </dgm:pt>
    <dgm:pt modelId="{2B4F9E1D-C238-4157-89A4-1D90BF10943A}" type="pres">
      <dgm:prSet presAssocID="{08A878F4-5331-4E71-925F-7357F26E60E4}" presName="negativeSpace" presStyleCnt="0"/>
      <dgm:spPr/>
    </dgm:pt>
    <dgm:pt modelId="{91583D69-00B9-4B29-9DF5-35722539EFAF}" type="pres">
      <dgm:prSet presAssocID="{08A878F4-5331-4E71-925F-7357F26E60E4}" presName="childText" presStyleLbl="conFgAcc1" presStyleIdx="3" presStyleCnt="6">
        <dgm:presLayoutVars>
          <dgm:bulletEnabled val="1"/>
        </dgm:presLayoutVars>
      </dgm:prSet>
      <dgm:spPr/>
    </dgm:pt>
    <dgm:pt modelId="{60B75289-E933-4A57-A309-B3B37BA91C68}" type="pres">
      <dgm:prSet presAssocID="{46408857-5EE9-4FAA-95E2-A338ACF68225}" presName="spaceBetweenRectangles" presStyleCnt="0"/>
      <dgm:spPr/>
    </dgm:pt>
    <dgm:pt modelId="{3929424F-7518-431E-8486-B70731A2C67C}" type="pres">
      <dgm:prSet presAssocID="{8F55E007-2982-4A4D-BE69-C6318D4B8A5F}" presName="parentLin" presStyleCnt="0"/>
      <dgm:spPr/>
    </dgm:pt>
    <dgm:pt modelId="{2F3E43F0-5072-40A3-8371-952AC600DB43}" type="pres">
      <dgm:prSet presAssocID="{8F55E007-2982-4A4D-BE69-C6318D4B8A5F}" presName="parentLeftMargin" presStyleLbl="node1" presStyleIdx="3" presStyleCnt="6"/>
      <dgm:spPr/>
    </dgm:pt>
    <dgm:pt modelId="{E139AD5C-DA90-44FF-AB4E-E7D282035419}" type="pres">
      <dgm:prSet presAssocID="{8F55E007-2982-4A4D-BE69-C6318D4B8A5F}" presName="parentText" presStyleLbl="node1" presStyleIdx="4" presStyleCnt="6">
        <dgm:presLayoutVars>
          <dgm:chMax val="0"/>
          <dgm:bulletEnabled val="1"/>
        </dgm:presLayoutVars>
      </dgm:prSet>
      <dgm:spPr/>
    </dgm:pt>
    <dgm:pt modelId="{F708E407-D6E1-4397-927D-5C07DCEE393C}" type="pres">
      <dgm:prSet presAssocID="{8F55E007-2982-4A4D-BE69-C6318D4B8A5F}" presName="negativeSpace" presStyleCnt="0"/>
      <dgm:spPr/>
    </dgm:pt>
    <dgm:pt modelId="{F406591F-1F89-4D70-B072-54596830C2DB}" type="pres">
      <dgm:prSet presAssocID="{8F55E007-2982-4A4D-BE69-C6318D4B8A5F}" presName="childText" presStyleLbl="conFgAcc1" presStyleIdx="4" presStyleCnt="6">
        <dgm:presLayoutVars>
          <dgm:bulletEnabled val="1"/>
        </dgm:presLayoutVars>
      </dgm:prSet>
      <dgm:spPr/>
    </dgm:pt>
    <dgm:pt modelId="{5C3C98CD-9D65-4E30-8E38-6D9178434EC6}" type="pres">
      <dgm:prSet presAssocID="{E78C91D5-4C9D-4B2B-9717-FDEDB8C9483C}" presName="spaceBetweenRectangles" presStyleCnt="0"/>
      <dgm:spPr/>
    </dgm:pt>
    <dgm:pt modelId="{2728068C-0EEE-40DA-894B-8894B689452B}" type="pres">
      <dgm:prSet presAssocID="{B001438F-E58C-4DCE-9636-539456762028}" presName="parentLin" presStyleCnt="0"/>
      <dgm:spPr/>
    </dgm:pt>
    <dgm:pt modelId="{8F884182-34D7-4FD7-B378-43EB867A38E6}" type="pres">
      <dgm:prSet presAssocID="{B001438F-E58C-4DCE-9636-539456762028}" presName="parentLeftMargin" presStyleLbl="node1" presStyleIdx="4" presStyleCnt="6"/>
      <dgm:spPr/>
    </dgm:pt>
    <dgm:pt modelId="{6CB296CE-6C1D-4D1E-A4C4-E512CBCE53BA}" type="pres">
      <dgm:prSet presAssocID="{B001438F-E58C-4DCE-9636-539456762028}" presName="parentText" presStyleLbl="node1" presStyleIdx="5" presStyleCnt="6">
        <dgm:presLayoutVars>
          <dgm:chMax val="0"/>
          <dgm:bulletEnabled val="1"/>
        </dgm:presLayoutVars>
      </dgm:prSet>
      <dgm:spPr/>
    </dgm:pt>
    <dgm:pt modelId="{ECDA26FD-7474-471F-A547-0309AD6F54AB}" type="pres">
      <dgm:prSet presAssocID="{B001438F-E58C-4DCE-9636-539456762028}" presName="negativeSpace" presStyleCnt="0"/>
      <dgm:spPr/>
    </dgm:pt>
    <dgm:pt modelId="{1AF207C6-16BA-4FB4-8DA5-9048CAC4E9E4}" type="pres">
      <dgm:prSet presAssocID="{B001438F-E58C-4DCE-9636-539456762028}" presName="childText" presStyleLbl="conFgAcc1" presStyleIdx="5" presStyleCnt="6">
        <dgm:presLayoutVars>
          <dgm:bulletEnabled val="1"/>
        </dgm:presLayoutVars>
      </dgm:prSet>
      <dgm:spPr/>
    </dgm:pt>
  </dgm:ptLst>
  <dgm:cxnLst>
    <dgm:cxn modelId="{BFA1780E-FCD3-4174-A1A3-2A8E30DAD91F}" type="presOf" srcId="{96D37807-1047-4F28-85EB-E71FEDCFBEED}" destId="{5092D060-7F6F-4A76-800A-9AADBAED416D}" srcOrd="0" destOrd="0" presId="urn:microsoft.com/office/officeart/2005/8/layout/list1"/>
    <dgm:cxn modelId="{C1B4081C-41C9-4B7B-9585-4EC36C873A82}" srcId="{EDCF802C-8067-4DD9-BA3D-E3DCBC8FA549}" destId="{AB9A9C19-2104-4705-9091-AAF00C7EA094}" srcOrd="0" destOrd="0" parTransId="{9DBD40C6-620C-4293-9C92-2413644F967B}" sibTransId="{940853BD-26F2-4BBF-97B6-7AB92F195A72}"/>
    <dgm:cxn modelId="{76AB761C-9981-4631-9D60-DFC4DB3EFB79}" type="presOf" srcId="{9B3B79C0-FBE0-4BF4-B0B0-35E3FD388C8D}" destId="{67DC321D-2AF1-4EE4-AA40-C5BDBC01D38B}" srcOrd="0" destOrd="0" presId="urn:microsoft.com/office/officeart/2005/8/layout/list1"/>
    <dgm:cxn modelId="{6EFA261D-1C9B-40BC-AC50-D34950085F53}" srcId="{367482C2-3278-4882-93B5-54879AFEA8E0}" destId="{9B3B79C0-FBE0-4BF4-B0B0-35E3FD388C8D}" srcOrd="0" destOrd="0" parTransId="{AB0341BB-020E-43F3-9012-EA76039F4508}" sibTransId="{0A4C3440-1ACB-405B-9B1C-51DA8970069D}"/>
    <dgm:cxn modelId="{6EB14D1D-258F-4B37-930D-4B71816BFBE0}" type="presOf" srcId="{08A878F4-5331-4E71-925F-7357F26E60E4}" destId="{F31D6C01-7FC5-4B99-85E8-2B223AF2B0BF}" srcOrd="0" destOrd="0" presId="urn:microsoft.com/office/officeart/2005/8/layout/list1"/>
    <dgm:cxn modelId="{4C221925-2DB5-44D8-BDC3-983F52C0F3FE}" type="presOf" srcId="{8DA379B5-66A2-4D9C-8400-C415143ABD16}" destId="{DAB19718-3A40-41E8-A79B-A2EEA814499F}" srcOrd="0" destOrd="0" presId="urn:microsoft.com/office/officeart/2005/8/layout/list1"/>
    <dgm:cxn modelId="{DA67282A-C0FB-4EE3-A772-1315C0CF372C}" srcId="{367482C2-3278-4882-93B5-54879AFEA8E0}" destId="{8F55E007-2982-4A4D-BE69-C6318D4B8A5F}" srcOrd="4" destOrd="0" parTransId="{7B3F3852-2750-425D-95AE-A2E8E1E2CB32}" sibTransId="{E78C91D5-4C9D-4B2B-9717-FDEDB8C9483C}"/>
    <dgm:cxn modelId="{277AE25C-CF20-4017-A246-8854CD057AF5}" srcId="{367482C2-3278-4882-93B5-54879AFEA8E0}" destId="{EDCF802C-8067-4DD9-BA3D-E3DCBC8FA549}" srcOrd="1" destOrd="0" parTransId="{871210B1-6836-4EDB-B00C-6B4443CADD78}" sibTransId="{68FAAF53-7DFE-4A77-9446-25086031848F}"/>
    <dgm:cxn modelId="{0BD83C61-5417-4F22-B23B-A47B2B27A2CC}" srcId="{8DA379B5-66A2-4D9C-8400-C415143ABD16}" destId="{96D37807-1047-4F28-85EB-E71FEDCFBEED}" srcOrd="0" destOrd="0" parTransId="{5E718166-999B-4146-898E-9CFF9997887D}" sibTransId="{AA7C94A6-8EB2-448A-9DE5-20E19711E8BE}"/>
    <dgm:cxn modelId="{A8912463-5DFF-435F-ADA5-53EEB07528E6}" type="presOf" srcId="{B001438F-E58C-4DCE-9636-539456762028}" destId="{6CB296CE-6C1D-4D1E-A4C4-E512CBCE53BA}" srcOrd="1" destOrd="0" presId="urn:microsoft.com/office/officeart/2005/8/layout/list1"/>
    <dgm:cxn modelId="{7D1FB944-257E-4ED8-AAE6-004DEFAA17FD}" srcId="{367482C2-3278-4882-93B5-54879AFEA8E0}" destId="{8DA379B5-66A2-4D9C-8400-C415143ABD16}" srcOrd="2" destOrd="0" parTransId="{C39C1B2D-6560-40C3-A8B7-5EC911198491}" sibTransId="{ACB2B1A7-99F8-44FA-BDDC-72234B7769A3}"/>
    <dgm:cxn modelId="{A920C967-5262-4EAF-8663-D152EFF64E1F}" type="presOf" srcId="{EDCF802C-8067-4DD9-BA3D-E3DCBC8FA549}" destId="{CB65CB88-BC82-4C01-A7C5-8C535A8BC0CA}" srcOrd="1" destOrd="0" presId="urn:microsoft.com/office/officeart/2005/8/layout/list1"/>
    <dgm:cxn modelId="{0D816D4D-E28B-49AE-AFCA-82A47C7F7159}" type="presOf" srcId="{367482C2-3278-4882-93B5-54879AFEA8E0}" destId="{7E25C1E1-8AAF-4CDB-A2FF-57E7AD508D7F}" srcOrd="0" destOrd="0" presId="urn:microsoft.com/office/officeart/2005/8/layout/list1"/>
    <dgm:cxn modelId="{7417B695-E37C-4271-B004-254F6F949858}" type="presOf" srcId="{B51B3120-86E2-4BCA-98ED-6B2849C0DEFD}" destId="{8A4BA28E-213A-4843-A962-34AEE4AA10FA}" srcOrd="0" destOrd="0" presId="urn:microsoft.com/office/officeart/2005/8/layout/list1"/>
    <dgm:cxn modelId="{23BDDF99-E8D8-468C-82C8-1D67623F88D4}" type="presOf" srcId="{8DA379B5-66A2-4D9C-8400-C415143ABD16}" destId="{6F58963D-7A67-4820-95F3-8DBB5C02FAAD}" srcOrd="1" destOrd="0" presId="urn:microsoft.com/office/officeart/2005/8/layout/list1"/>
    <dgm:cxn modelId="{4E83EBA1-505B-4DEB-A70C-E1C075124106}" type="presOf" srcId="{8F55E007-2982-4A4D-BE69-C6318D4B8A5F}" destId="{E139AD5C-DA90-44FF-AB4E-E7D282035419}" srcOrd="1" destOrd="0" presId="urn:microsoft.com/office/officeart/2005/8/layout/list1"/>
    <dgm:cxn modelId="{1884B5A2-BC82-467A-BAF4-E68ADCB838FF}" type="presOf" srcId="{AB9A9C19-2104-4705-9091-AAF00C7EA094}" destId="{CA87A433-F17E-4F55-854A-F45AFC396E68}" srcOrd="0" destOrd="0" presId="urn:microsoft.com/office/officeart/2005/8/layout/list1"/>
    <dgm:cxn modelId="{44FA0BB2-7855-4F4B-A581-676373B2B1EB}" type="presOf" srcId="{EDCF802C-8067-4DD9-BA3D-E3DCBC8FA549}" destId="{A737D5FA-86A4-4E42-8C74-85731DD6FA8F}" srcOrd="0" destOrd="0" presId="urn:microsoft.com/office/officeart/2005/8/layout/list1"/>
    <dgm:cxn modelId="{D9C487B7-3B0B-4FD2-BDF0-640B72C98A7D}" type="presOf" srcId="{8F55E007-2982-4A4D-BE69-C6318D4B8A5F}" destId="{2F3E43F0-5072-40A3-8371-952AC600DB43}" srcOrd="0" destOrd="0" presId="urn:microsoft.com/office/officeart/2005/8/layout/list1"/>
    <dgm:cxn modelId="{6AD490BB-D187-42F5-BA9B-AA134CBE25E3}" srcId="{367482C2-3278-4882-93B5-54879AFEA8E0}" destId="{B001438F-E58C-4DCE-9636-539456762028}" srcOrd="5" destOrd="0" parTransId="{49D5B7C0-8691-479E-9AD9-F197CC1CF473}" sibTransId="{EB744D9F-6719-4D05-9C60-A2A540BCE1D9}"/>
    <dgm:cxn modelId="{F9DCD7BF-89BF-4AE9-8498-59B479D077B0}" type="presOf" srcId="{C0CE87E9-A607-4E2C-B97B-4BAF614F678D}" destId="{1AF207C6-16BA-4FB4-8DA5-9048CAC4E9E4}" srcOrd="0" destOrd="0" presId="urn:microsoft.com/office/officeart/2005/8/layout/list1"/>
    <dgm:cxn modelId="{A678C9C7-3B17-40F5-A39C-B55FAA2CDC6F}" srcId="{8F55E007-2982-4A4D-BE69-C6318D4B8A5F}" destId="{FB6CF1BD-5234-46D3-BB51-4EC5C4E5E1DE}" srcOrd="0" destOrd="0" parTransId="{83EDFE12-CB88-4CC4-A820-B5861B8CDCCE}" sibTransId="{654E080F-5ABB-4AF0-A1B3-26FB64D26194}"/>
    <dgm:cxn modelId="{F67C36C8-B2FD-4855-B561-6A0267919937}" srcId="{08A878F4-5331-4E71-925F-7357F26E60E4}" destId="{E0B8F0AB-7829-406D-8A63-BE553192D8A3}" srcOrd="0" destOrd="0" parTransId="{3FCD8288-A711-4F1C-B9E8-D6E576AC1AAF}" sibTransId="{4D57EB41-5A09-40F0-ABFE-0443BAEF6C56}"/>
    <dgm:cxn modelId="{D22E8ED0-4CB4-407E-96A7-CC02E9C93837}" type="presOf" srcId="{FB6CF1BD-5234-46D3-BB51-4EC5C4E5E1DE}" destId="{F406591F-1F89-4D70-B072-54596830C2DB}" srcOrd="0" destOrd="0" presId="urn:microsoft.com/office/officeart/2005/8/layout/list1"/>
    <dgm:cxn modelId="{8F09FED0-BE21-46C8-8165-FEABE5B801B2}" type="presOf" srcId="{08A878F4-5331-4E71-925F-7357F26E60E4}" destId="{43EE2608-6DDF-4BA3-801B-A45B32175683}" srcOrd="1" destOrd="0" presId="urn:microsoft.com/office/officeart/2005/8/layout/list1"/>
    <dgm:cxn modelId="{1BCE75D6-268D-482F-9C45-D2D1BCF190D7}" type="presOf" srcId="{B001438F-E58C-4DCE-9636-539456762028}" destId="{8F884182-34D7-4FD7-B378-43EB867A38E6}" srcOrd="0" destOrd="0" presId="urn:microsoft.com/office/officeart/2005/8/layout/list1"/>
    <dgm:cxn modelId="{97A40FD9-0FDB-4C46-84A6-09203A3D7E6B}" srcId="{367482C2-3278-4882-93B5-54879AFEA8E0}" destId="{08A878F4-5331-4E71-925F-7357F26E60E4}" srcOrd="3" destOrd="0" parTransId="{4A828C6C-D194-4230-A0C8-0874E1B29DD8}" sibTransId="{46408857-5EE9-4FAA-95E2-A338ACF68225}"/>
    <dgm:cxn modelId="{15D058DB-3336-4305-A8A9-C44180311767}" srcId="{B001438F-E58C-4DCE-9636-539456762028}" destId="{C0CE87E9-A607-4E2C-B97B-4BAF614F678D}" srcOrd="0" destOrd="0" parTransId="{DE228D11-52A1-4357-A1A4-D85FD592CA5F}" sibTransId="{7FD87B39-616E-47CF-BB80-9CC6E0B2813C}"/>
    <dgm:cxn modelId="{6E67C8E3-B6F9-4449-AF73-E95816EE518D}" type="presOf" srcId="{9B3B79C0-FBE0-4BF4-B0B0-35E3FD388C8D}" destId="{9500D1F1-B51D-446D-BF7A-49EB754B3C83}" srcOrd="1" destOrd="0" presId="urn:microsoft.com/office/officeart/2005/8/layout/list1"/>
    <dgm:cxn modelId="{92546FF3-45D5-4ADD-9F69-3A796B1B218C}" type="presOf" srcId="{E0B8F0AB-7829-406D-8A63-BE553192D8A3}" destId="{91583D69-00B9-4B29-9DF5-35722539EFAF}" srcOrd="0" destOrd="0" presId="urn:microsoft.com/office/officeart/2005/8/layout/list1"/>
    <dgm:cxn modelId="{36D7DDF3-09E6-41C7-BC62-5EB9258893E3}" srcId="{9B3B79C0-FBE0-4BF4-B0B0-35E3FD388C8D}" destId="{B51B3120-86E2-4BCA-98ED-6B2849C0DEFD}" srcOrd="0" destOrd="0" parTransId="{5976E8C9-A0CD-4FD8-A0E0-766BC40C4A5F}" sibTransId="{1F613895-0314-45F2-83CB-61A1979217E2}"/>
    <dgm:cxn modelId="{933863C8-9657-41AB-A200-25EC76E5FDF2}" type="presParOf" srcId="{7E25C1E1-8AAF-4CDB-A2FF-57E7AD508D7F}" destId="{874D4E57-34F9-4D86-92D9-628083B924D9}" srcOrd="0" destOrd="0" presId="urn:microsoft.com/office/officeart/2005/8/layout/list1"/>
    <dgm:cxn modelId="{A342B3F1-496B-4447-A3BB-14785705364D}" type="presParOf" srcId="{874D4E57-34F9-4D86-92D9-628083B924D9}" destId="{67DC321D-2AF1-4EE4-AA40-C5BDBC01D38B}" srcOrd="0" destOrd="0" presId="urn:microsoft.com/office/officeart/2005/8/layout/list1"/>
    <dgm:cxn modelId="{9EAD9C4D-7A59-4689-AA57-BDE27C734D16}" type="presParOf" srcId="{874D4E57-34F9-4D86-92D9-628083B924D9}" destId="{9500D1F1-B51D-446D-BF7A-49EB754B3C83}" srcOrd="1" destOrd="0" presId="urn:microsoft.com/office/officeart/2005/8/layout/list1"/>
    <dgm:cxn modelId="{49791910-D0E7-4C13-9698-AC9587CCE739}" type="presParOf" srcId="{7E25C1E1-8AAF-4CDB-A2FF-57E7AD508D7F}" destId="{F8D61B3E-EA76-4B99-A26D-A31E32B836FB}" srcOrd="1" destOrd="0" presId="urn:microsoft.com/office/officeart/2005/8/layout/list1"/>
    <dgm:cxn modelId="{07FCF9AF-DFA2-42B3-9174-6030011A8501}" type="presParOf" srcId="{7E25C1E1-8AAF-4CDB-A2FF-57E7AD508D7F}" destId="{8A4BA28E-213A-4843-A962-34AEE4AA10FA}" srcOrd="2" destOrd="0" presId="urn:microsoft.com/office/officeart/2005/8/layout/list1"/>
    <dgm:cxn modelId="{549469B9-7598-42A7-AC46-F70CE087B04B}" type="presParOf" srcId="{7E25C1E1-8AAF-4CDB-A2FF-57E7AD508D7F}" destId="{D72343D6-E9D7-4D37-9491-68C4E6DDAF5F}" srcOrd="3" destOrd="0" presId="urn:microsoft.com/office/officeart/2005/8/layout/list1"/>
    <dgm:cxn modelId="{995EDE2D-7FDF-4EF5-B30D-3A7F51899082}" type="presParOf" srcId="{7E25C1E1-8AAF-4CDB-A2FF-57E7AD508D7F}" destId="{F7EF9E87-1867-4AF0-BDB8-D0777D6DB698}" srcOrd="4" destOrd="0" presId="urn:microsoft.com/office/officeart/2005/8/layout/list1"/>
    <dgm:cxn modelId="{ACF1803D-36E0-49AA-8255-D2C351E6A49B}" type="presParOf" srcId="{F7EF9E87-1867-4AF0-BDB8-D0777D6DB698}" destId="{A737D5FA-86A4-4E42-8C74-85731DD6FA8F}" srcOrd="0" destOrd="0" presId="urn:microsoft.com/office/officeart/2005/8/layout/list1"/>
    <dgm:cxn modelId="{B6AA5D89-D25B-4935-98BE-3E48F2AF37AC}" type="presParOf" srcId="{F7EF9E87-1867-4AF0-BDB8-D0777D6DB698}" destId="{CB65CB88-BC82-4C01-A7C5-8C535A8BC0CA}" srcOrd="1" destOrd="0" presId="urn:microsoft.com/office/officeart/2005/8/layout/list1"/>
    <dgm:cxn modelId="{AEA35D9C-136D-4EA7-8EE7-73D191630C97}" type="presParOf" srcId="{7E25C1E1-8AAF-4CDB-A2FF-57E7AD508D7F}" destId="{4855AD82-E014-4159-ACE9-8B2077A52658}" srcOrd="5" destOrd="0" presId="urn:microsoft.com/office/officeart/2005/8/layout/list1"/>
    <dgm:cxn modelId="{01160CBB-5B21-4771-AD0A-63097A022CA8}" type="presParOf" srcId="{7E25C1E1-8AAF-4CDB-A2FF-57E7AD508D7F}" destId="{CA87A433-F17E-4F55-854A-F45AFC396E68}" srcOrd="6" destOrd="0" presId="urn:microsoft.com/office/officeart/2005/8/layout/list1"/>
    <dgm:cxn modelId="{28736B39-B3DC-4E5B-98B9-56DE94EDE0AD}" type="presParOf" srcId="{7E25C1E1-8AAF-4CDB-A2FF-57E7AD508D7F}" destId="{DBDA6521-1700-4A94-97E3-5ADE8AB2A7A7}" srcOrd="7" destOrd="0" presId="urn:microsoft.com/office/officeart/2005/8/layout/list1"/>
    <dgm:cxn modelId="{52071746-3397-4766-85B5-F9890C6329D6}" type="presParOf" srcId="{7E25C1E1-8AAF-4CDB-A2FF-57E7AD508D7F}" destId="{AEDF78CC-DD3D-49F3-BAC6-293CB2874944}" srcOrd="8" destOrd="0" presId="urn:microsoft.com/office/officeart/2005/8/layout/list1"/>
    <dgm:cxn modelId="{27FCCF6D-7BE0-4B0A-B003-F07EFF56CD51}" type="presParOf" srcId="{AEDF78CC-DD3D-49F3-BAC6-293CB2874944}" destId="{DAB19718-3A40-41E8-A79B-A2EEA814499F}" srcOrd="0" destOrd="0" presId="urn:microsoft.com/office/officeart/2005/8/layout/list1"/>
    <dgm:cxn modelId="{770B5D6C-DF81-443B-8DA0-7B7FF2D4AF2D}" type="presParOf" srcId="{AEDF78CC-DD3D-49F3-BAC6-293CB2874944}" destId="{6F58963D-7A67-4820-95F3-8DBB5C02FAAD}" srcOrd="1" destOrd="0" presId="urn:microsoft.com/office/officeart/2005/8/layout/list1"/>
    <dgm:cxn modelId="{B69A18E8-7453-4D3B-9263-C222002DADAD}" type="presParOf" srcId="{7E25C1E1-8AAF-4CDB-A2FF-57E7AD508D7F}" destId="{473B478D-55D5-436A-BE5C-FD84B6F308EC}" srcOrd="9" destOrd="0" presId="urn:microsoft.com/office/officeart/2005/8/layout/list1"/>
    <dgm:cxn modelId="{3EC323E3-5054-44D5-B5F1-0FFB78CF56ED}" type="presParOf" srcId="{7E25C1E1-8AAF-4CDB-A2FF-57E7AD508D7F}" destId="{5092D060-7F6F-4A76-800A-9AADBAED416D}" srcOrd="10" destOrd="0" presId="urn:microsoft.com/office/officeart/2005/8/layout/list1"/>
    <dgm:cxn modelId="{4C78579C-777B-4463-8103-03B3164881F4}" type="presParOf" srcId="{7E25C1E1-8AAF-4CDB-A2FF-57E7AD508D7F}" destId="{29879436-4045-4764-AC47-D0C78F10201F}" srcOrd="11" destOrd="0" presId="urn:microsoft.com/office/officeart/2005/8/layout/list1"/>
    <dgm:cxn modelId="{8241B1DD-F42A-473B-AF96-FB260CF7B56E}" type="presParOf" srcId="{7E25C1E1-8AAF-4CDB-A2FF-57E7AD508D7F}" destId="{986A2467-4AD6-4967-A3AD-C76E8FDCDC33}" srcOrd="12" destOrd="0" presId="urn:microsoft.com/office/officeart/2005/8/layout/list1"/>
    <dgm:cxn modelId="{32726E2C-23AD-4E3D-A701-7BEEC47DD942}" type="presParOf" srcId="{986A2467-4AD6-4967-A3AD-C76E8FDCDC33}" destId="{F31D6C01-7FC5-4B99-85E8-2B223AF2B0BF}" srcOrd="0" destOrd="0" presId="urn:microsoft.com/office/officeart/2005/8/layout/list1"/>
    <dgm:cxn modelId="{0E9C4A25-77AC-42C5-9EB5-91F47B15C61D}" type="presParOf" srcId="{986A2467-4AD6-4967-A3AD-C76E8FDCDC33}" destId="{43EE2608-6DDF-4BA3-801B-A45B32175683}" srcOrd="1" destOrd="0" presId="urn:microsoft.com/office/officeart/2005/8/layout/list1"/>
    <dgm:cxn modelId="{0FA14913-6DF3-4453-B8A9-4021409ACFE5}" type="presParOf" srcId="{7E25C1E1-8AAF-4CDB-A2FF-57E7AD508D7F}" destId="{2B4F9E1D-C238-4157-89A4-1D90BF10943A}" srcOrd="13" destOrd="0" presId="urn:microsoft.com/office/officeart/2005/8/layout/list1"/>
    <dgm:cxn modelId="{9A2D4E7D-608A-453D-850B-DD7D4B1FE3A6}" type="presParOf" srcId="{7E25C1E1-8AAF-4CDB-A2FF-57E7AD508D7F}" destId="{91583D69-00B9-4B29-9DF5-35722539EFAF}" srcOrd="14" destOrd="0" presId="urn:microsoft.com/office/officeart/2005/8/layout/list1"/>
    <dgm:cxn modelId="{6F1055BD-4888-4588-A27B-79A869BFB2E0}" type="presParOf" srcId="{7E25C1E1-8AAF-4CDB-A2FF-57E7AD508D7F}" destId="{60B75289-E933-4A57-A309-B3B37BA91C68}" srcOrd="15" destOrd="0" presId="urn:microsoft.com/office/officeart/2005/8/layout/list1"/>
    <dgm:cxn modelId="{58A25EB4-2BE0-4C2B-8277-F5D9EFFAC2AD}" type="presParOf" srcId="{7E25C1E1-8AAF-4CDB-A2FF-57E7AD508D7F}" destId="{3929424F-7518-431E-8486-B70731A2C67C}" srcOrd="16" destOrd="0" presId="urn:microsoft.com/office/officeart/2005/8/layout/list1"/>
    <dgm:cxn modelId="{475201D2-33A4-42AD-B72A-860A2711D69C}" type="presParOf" srcId="{3929424F-7518-431E-8486-B70731A2C67C}" destId="{2F3E43F0-5072-40A3-8371-952AC600DB43}" srcOrd="0" destOrd="0" presId="urn:microsoft.com/office/officeart/2005/8/layout/list1"/>
    <dgm:cxn modelId="{C3A5FEE7-4269-4EB2-ABBA-9F66D58BBAA2}" type="presParOf" srcId="{3929424F-7518-431E-8486-B70731A2C67C}" destId="{E139AD5C-DA90-44FF-AB4E-E7D282035419}" srcOrd="1" destOrd="0" presId="urn:microsoft.com/office/officeart/2005/8/layout/list1"/>
    <dgm:cxn modelId="{9E553AE3-F586-4048-B0BD-6A7518DFFC08}" type="presParOf" srcId="{7E25C1E1-8AAF-4CDB-A2FF-57E7AD508D7F}" destId="{F708E407-D6E1-4397-927D-5C07DCEE393C}" srcOrd="17" destOrd="0" presId="urn:microsoft.com/office/officeart/2005/8/layout/list1"/>
    <dgm:cxn modelId="{2434C016-6568-4A6B-BB64-BBB83D0F309A}" type="presParOf" srcId="{7E25C1E1-8AAF-4CDB-A2FF-57E7AD508D7F}" destId="{F406591F-1F89-4D70-B072-54596830C2DB}" srcOrd="18" destOrd="0" presId="urn:microsoft.com/office/officeart/2005/8/layout/list1"/>
    <dgm:cxn modelId="{056BB735-7E48-4D60-B0F8-0B1DEA5AD5E9}" type="presParOf" srcId="{7E25C1E1-8AAF-4CDB-A2FF-57E7AD508D7F}" destId="{5C3C98CD-9D65-4E30-8E38-6D9178434EC6}" srcOrd="19" destOrd="0" presId="urn:microsoft.com/office/officeart/2005/8/layout/list1"/>
    <dgm:cxn modelId="{9B63D28A-4E66-49B9-881D-D5374AC7CF9B}" type="presParOf" srcId="{7E25C1E1-8AAF-4CDB-A2FF-57E7AD508D7F}" destId="{2728068C-0EEE-40DA-894B-8894B689452B}" srcOrd="20" destOrd="0" presId="urn:microsoft.com/office/officeart/2005/8/layout/list1"/>
    <dgm:cxn modelId="{459D46CD-72A2-489F-852D-5DA05E8DB33A}" type="presParOf" srcId="{2728068C-0EEE-40DA-894B-8894B689452B}" destId="{8F884182-34D7-4FD7-B378-43EB867A38E6}" srcOrd="0" destOrd="0" presId="urn:microsoft.com/office/officeart/2005/8/layout/list1"/>
    <dgm:cxn modelId="{FD5291C5-656A-4383-8290-742E0F32E6C5}" type="presParOf" srcId="{2728068C-0EEE-40DA-894B-8894B689452B}" destId="{6CB296CE-6C1D-4D1E-A4C4-E512CBCE53BA}" srcOrd="1" destOrd="0" presId="urn:microsoft.com/office/officeart/2005/8/layout/list1"/>
    <dgm:cxn modelId="{B2F1083D-FA4C-4E0C-A697-0152B6E972F8}" type="presParOf" srcId="{7E25C1E1-8AAF-4CDB-A2FF-57E7AD508D7F}" destId="{ECDA26FD-7474-471F-A547-0309AD6F54AB}" srcOrd="21" destOrd="0" presId="urn:microsoft.com/office/officeart/2005/8/layout/list1"/>
    <dgm:cxn modelId="{FE6F8748-056F-4AC1-AB18-65EC1970E687}" type="presParOf" srcId="{7E25C1E1-8AAF-4CDB-A2FF-57E7AD508D7F}" destId="{1AF207C6-16BA-4FB4-8DA5-9048CAC4E9E4}" srcOrd="2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82C0D0-A84D-4A0D-8F2A-282744FF5963}">
      <dsp:nvSpPr>
        <dsp:cNvPr id="0" name=""/>
        <dsp:cNvSpPr/>
      </dsp:nvSpPr>
      <dsp:spPr>
        <a:xfrm>
          <a:off x="784649" y="487"/>
          <a:ext cx="1696771" cy="1018062"/>
        </a:xfrm>
        <a:prstGeom prst="rect">
          <a:avLst/>
        </a:prstGeom>
        <a:solidFill>
          <a:srgbClr val="E1261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CL" sz="1800" b="1" kern="1200">
              <a:solidFill>
                <a:schemeClr val="bg1"/>
              </a:solidFill>
              <a:latin typeface="+mj-lt"/>
            </a:rPr>
            <a:t>Comprobables</a:t>
          </a:r>
        </a:p>
      </dsp:txBody>
      <dsp:txXfrm>
        <a:off x="784649" y="487"/>
        <a:ext cx="1696771" cy="1018062"/>
      </dsp:txXfrm>
    </dsp:sp>
    <dsp:sp modelId="{C78D0FA8-F8C0-4591-B7E5-72BA75BFF630}">
      <dsp:nvSpPr>
        <dsp:cNvPr id="0" name=""/>
        <dsp:cNvSpPr/>
      </dsp:nvSpPr>
      <dsp:spPr>
        <a:xfrm>
          <a:off x="2651097" y="487"/>
          <a:ext cx="1696771" cy="1018062"/>
        </a:xfrm>
        <a:prstGeom prst="rect">
          <a:avLst/>
        </a:prstGeom>
        <a:solidFill>
          <a:srgbClr val="E1261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CL" sz="1800" b="1" kern="1200">
              <a:solidFill>
                <a:schemeClr val="bg1"/>
              </a:solidFill>
              <a:latin typeface="+mj-lt"/>
            </a:rPr>
            <a:t>Precisas</a:t>
          </a:r>
        </a:p>
      </dsp:txBody>
      <dsp:txXfrm>
        <a:off x="2651097" y="487"/>
        <a:ext cx="1696771" cy="1018062"/>
      </dsp:txXfrm>
    </dsp:sp>
    <dsp:sp modelId="{CCAC0836-82C7-4553-8F0F-CD1B2F07A833}">
      <dsp:nvSpPr>
        <dsp:cNvPr id="0" name=""/>
        <dsp:cNvSpPr/>
      </dsp:nvSpPr>
      <dsp:spPr>
        <a:xfrm>
          <a:off x="4517546" y="487"/>
          <a:ext cx="1696771" cy="1018062"/>
        </a:xfrm>
        <a:prstGeom prst="rect">
          <a:avLst/>
        </a:prstGeom>
        <a:solidFill>
          <a:srgbClr val="E1261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CL" sz="1800" b="1" kern="1200">
              <a:solidFill>
                <a:schemeClr val="bg1"/>
              </a:solidFill>
              <a:latin typeface="+mj-lt"/>
            </a:rPr>
            <a:t>Discretas</a:t>
          </a:r>
        </a:p>
      </dsp:txBody>
      <dsp:txXfrm>
        <a:off x="4517546" y="487"/>
        <a:ext cx="1696771" cy="10180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4BA28E-213A-4843-A962-34AEE4AA10FA}">
      <dsp:nvSpPr>
        <dsp:cNvPr id="0" name=""/>
        <dsp:cNvSpPr/>
      </dsp:nvSpPr>
      <dsp:spPr>
        <a:xfrm>
          <a:off x="0" y="231635"/>
          <a:ext cx="8896914" cy="554400"/>
        </a:xfrm>
        <a:prstGeom prst="rect">
          <a:avLst/>
        </a:prstGeom>
        <a:solidFill>
          <a:srgbClr val="FCE8E8">
            <a:alpha val="90000"/>
          </a:srgbClr>
        </a:solidFill>
        <a:ln w="12700" cap="flat" cmpd="sng" algn="ctr">
          <a:solidFill>
            <a:srgbClr val="F9D3D2">
              <a:alpha val="9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0499" tIns="229108" rIns="690499" bIns="99568" numCol="1" spcCol="1270" anchor="t" anchorCtr="0">
          <a:noAutofit/>
        </a:bodyPr>
        <a:lstStyle/>
        <a:p>
          <a:pPr marL="114300" lvl="1" indent="-114300" algn="l" defTabSz="622300">
            <a:lnSpc>
              <a:spcPct val="90000"/>
            </a:lnSpc>
            <a:spcBef>
              <a:spcPct val="0"/>
            </a:spcBef>
            <a:spcAft>
              <a:spcPct val="15000"/>
            </a:spcAft>
            <a:buChar char="•"/>
          </a:pPr>
          <a:r>
            <a:rPr lang="es-CL" sz="1400" kern="1200">
              <a:latin typeface="+mj-lt"/>
            </a:rPr>
            <a:t>Formular suposiciones clave sobre el modelo de negocio y decidir cuáles validar.</a:t>
          </a:r>
        </a:p>
      </dsp:txBody>
      <dsp:txXfrm>
        <a:off x="0" y="231635"/>
        <a:ext cx="8896914" cy="554400"/>
      </dsp:txXfrm>
    </dsp:sp>
    <dsp:sp modelId="{9500D1F1-B51D-446D-BF7A-49EB754B3C83}">
      <dsp:nvSpPr>
        <dsp:cNvPr id="0" name=""/>
        <dsp:cNvSpPr/>
      </dsp:nvSpPr>
      <dsp:spPr>
        <a:xfrm>
          <a:off x="444845" y="69275"/>
          <a:ext cx="6227839" cy="324720"/>
        </a:xfrm>
        <a:prstGeom prst="roundRect">
          <a:avLst/>
        </a:prstGeom>
        <a:solidFill>
          <a:srgbClr val="E1261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5398" tIns="0" rIns="235398" bIns="0" numCol="1" spcCol="1270" anchor="ctr" anchorCtr="0">
          <a:noAutofit/>
        </a:bodyPr>
        <a:lstStyle/>
        <a:p>
          <a:pPr marL="0" lvl="0" indent="0" algn="l" defTabSz="622300">
            <a:lnSpc>
              <a:spcPct val="90000"/>
            </a:lnSpc>
            <a:spcBef>
              <a:spcPct val="0"/>
            </a:spcBef>
            <a:spcAft>
              <a:spcPct val="35000"/>
            </a:spcAft>
            <a:buNone/>
          </a:pPr>
          <a:r>
            <a:rPr lang="es-CL" sz="1400" b="1" kern="1200">
              <a:latin typeface="+mj-lt"/>
            </a:rPr>
            <a:t>Definir hipótesis</a:t>
          </a:r>
        </a:p>
      </dsp:txBody>
      <dsp:txXfrm>
        <a:off x="460697" y="85127"/>
        <a:ext cx="6196135" cy="293016"/>
      </dsp:txXfrm>
    </dsp:sp>
    <dsp:sp modelId="{CA87A433-F17E-4F55-854A-F45AFC396E68}">
      <dsp:nvSpPr>
        <dsp:cNvPr id="0" name=""/>
        <dsp:cNvSpPr/>
      </dsp:nvSpPr>
      <dsp:spPr>
        <a:xfrm>
          <a:off x="0" y="1007795"/>
          <a:ext cx="8896914" cy="554400"/>
        </a:xfrm>
        <a:prstGeom prst="rect">
          <a:avLst/>
        </a:prstGeom>
        <a:solidFill>
          <a:srgbClr val="FCE8E8">
            <a:alpha val="90000"/>
          </a:srgbClr>
        </a:solidFill>
        <a:ln w="12700" cap="flat" cmpd="sng" algn="ctr">
          <a:solidFill>
            <a:srgbClr val="F9D3D2">
              <a:alpha val="9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0499" tIns="229108" rIns="690499" bIns="99568" numCol="1" spcCol="1270" anchor="t" anchorCtr="0">
          <a:noAutofit/>
        </a:bodyPr>
        <a:lstStyle/>
        <a:p>
          <a:pPr marL="114300" lvl="1" indent="-114300" algn="l" defTabSz="622300">
            <a:lnSpc>
              <a:spcPct val="90000"/>
            </a:lnSpc>
            <a:spcBef>
              <a:spcPct val="0"/>
            </a:spcBef>
            <a:spcAft>
              <a:spcPct val="15000"/>
            </a:spcAft>
            <a:buChar char="•"/>
          </a:pPr>
          <a:r>
            <a:rPr lang="es-CL" sz="1400" kern="1200">
              <a:latin typeface="+mj-lt"/>
            </a:rPr>
            <a:t>Crear un modelo preliminar del producto o servicio para probar la hipótesis.</a:t>
          </a:r>
        </a:p>
      </dsp:txBody>
      <dsp:txXfrm>
        <a:off x="0" y="1007795"/>
        <a:ext cx="8896914" cy="554400"/>
      </dsp:txXfrm>
    </dsp:sp>
    <dsp:sp modelId="{CB65CB88-BC82-4C01-A7C5-8C535A8BC0CA}">
      <dsp:nvSpPr>
        <dsp:cNvPr id="0" name=""/>
        <dsp:cNvSpPr/>
      </dsp:nvSpPr>
      <dsp:spPr>
        <a:xfrm>
          <a:off x="444845" y="845435"/>
          <a:ext cx="6227839" cy="324720"/>
        </a:xfrm>
        <a:prstGeom prst="roundRect">
          <a:avLst/>
        </a:prstGeom>
        <a:solidFill>
          <a:srgbClr val="E1261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5398" tIns="0" rIns="235398" bIns="0" numCol="1" spcCol="1270" anchor="ctr" anchorCtr="0">
          <a:noAutofit/>
        </a:bodyPr>
        <a:lstStyle/>
        <a:p>
          <a:pPr marL="0" lvl="0" indent="0" algn="l" defTabSz="622300">
            <a:lnSpc>
              <a:spcPct val="90000"/>
            </a:lnSpc>
            <a:spcBef>
              <a:spcPct val="0"/>
            </a:spcBef>
            <a:spcAft>
              <a:spcPct val="35000"/>
            </a:spcAft>
            <a:buNone/>
          </a:pPr>
          <a:r>
            <a:rPr lang="es-CL" sz="1400" b="1" kern="1200">
              <a:latin typeface="+mj-lt"/>
            </a:rPr>
            <a:t>Construir un prototipo</a:t>
          </a:r>
        </a:p>
      </dsp:txBody>
      <dsp:txXfrm>
        <a:off x="460697" y="861287"/>
        <a:ext cx="6196135" cy="293016"/>
      </dsp:txXfrm>
    </dsp:sp>
    <dsp:sp modelId="{5092D060-7F6F-4A76-800A-9AADBAED416D}">
      <dsp:nvSpPr>
        <dsp:cNvPr id="0" name=""/>
        <dsp:cNvSpPr/>
      </dsp:nvSpPr>
      <dsp:spPr>
        <a:xfrm>
          <a:off x="0" y="1783955"/>
          <a:ext cx="8896914" cy="779625"/>
        </a:xfrm>
        <a:prstGeom prst="rect">
          <a:avLst/>
        </a:prstGeom>
        <a:solidFill>
          <a:srgbClr val="FCE8E8">
            <a:alpha val="90000"/>
          </a:srgbClr>
        </a:solidFill>
        <a:ln w="12700" cap="flat" cmpd="sng" algn="ctr">
          <a:solidFill>
            <a:srgbClr val="F9D3D2">
              <a:alpha val="9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0499" tIns="229108" rIns="690499" bIns="99568" numCol="1" spcCol="1270" anchor="t" anchorCtr="0">
          <a:noAutofit/>
        </a:bodyPr>
        <a:lstStyle/>
        <a:p>
          <a:pPr marL="114300" lvl="1" indent="-114300" algn="l" defTabSz="622300">
            <a:lnSpc>
              <a:spcPct val="90000"/>
            </a:lnSpc>
            <a:spcBef>
              <a:spcPct val="0"/>
            </a:spcBef>
            <a:spcAft>
              <a:spcPct val="15000"/>
            </a:spcAft>
            <a:buChar char="•"/>
          </a:pPr>
          <a:r>
            <a:rPr lang="es-CL" sz="1400" kern="1200">
              <a:latin typeface="+mj-lt"/>
            </a:rPr>
            <a:t>"Salir a la calle" y exponer el prototipo a un pequeño grupo de usuarios para recopilar feedback.</a:t>
          </a:r>
        </a:p>
      </dsp:txBody>
      <dsp:txXfrm>
        <a:off x="0" y="1783955"/>
        <a:ext cx="8896914" cy="779625"/>
      </dsp:txXfrm>
    </dsp:sp>
    <dsp:sp modelId="{6F58963D-7A67-4820-95F3-8DBB5C02FAAD}">
      <dsp:nvSpPr>
        <dsp:cNvPr id="0" name=""/>
        <dsp:cNvSpPr/>
      </dsp:nvSpPr>
      <dsp:spPr>
        <a:xfrm>
          <a:off x="444845" y="1621595"/>
          <a:ext cx="6227839" cy="324720"/>
        </a:xfrm>
        <a:prstGeom prst="roundRect">
          <a:avLst/>
        </a:prstGeom>
        <a:solidFill>
          <a:srgbClr val="E1261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5398" tIns="0" rIns="235398" bIns="0" numCol="1" spcCol="1270" anchor="ctr" anchorCtr="0">
          <a:noAutofit/>
        </a:bodyPr>
        <a:lstStyle/>
        <a:p>
          <a:pPr marL="0" lvl="0" indent="0" algn="l" defTabSz="622300">
            <a:lnSpc>
              <a:spcPct val="90000"/>
            </a:lnSpc>
            <a:spcBef>
              <a:spcPct val="0"/>
            </a:spcBef>
            <a:spcAft>
              <a:spcPct val="35000"/>
            </a:spcAft>
            <a:buNone/>
          </a:pPr>
          <a:r>
            <a:rPr lang="es-CL" sz="1400" b="1" kern="1200">
              <a:latin typeface="+mj-lt"/>
            </a:rPr>
            <a:t>Experimentar y testear</a:t>
          </a:r>
        </a:p>
      </dsp:txBody>
      <dsp:txXfrm>
        <a:off x="460697" y="1637447"/>
        <a:ext cx="6196135" cy="293016"/>
      </dsp:txXfrm>
    </dsp:sp>
    <dsp:sp modelId="{91583D69-00B9-4B29-9DF5-35722539EFAF}">
      <dsp:nvSpPr>
        <dsp:cNvPr id="0" name=""/>
        <dsp:cNvSpPr/>
      </dsp:nvSpPr>
      <dsp:spPr>
        <a:xfrm>
          <a:off x="0" y="2785340"/>
          <a:ext cx="8896914" cy="779625"/>
        </a:xfrm>
        <a:prstGeom prst="rect">
          <a:avLst/>
        </a:prstGeom>
        <a:solidFill>
          <a:srgbClr val="FCE8E8">
            <a:alpha val="90000"/>
          </a:srgbClr>
        </a:solidFill>
        <a:ln w="12700" cap="flat" cmpd="sng" algn="ctr">
          <a:solidFill>
            <a:srgbClr val="F9D3D2">
              <a:alpha val="9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0499" tIns="229108" rIns="690499" bIns="99568" numCol="1" spcCol="1270" anchor="t" anchorCtr="0">
          <a:noAutofit/>
        </a:bodyPr>
        <a:lstStyle/>
        <a:p>
          <a:pPr marL="114300" lvl="1" indent="-114300" algn="l" defTabSz="622300">
            <a:lnSpc>
              <a:spcPct val="90000"/>
            </a:lnSpc>
            <a:spcBef>
              <a:spcPct val="0"/>
            </a:spcBef>
            <a:spcAft>
              <a:spcPct val="15000"/>
            </a:spcAft>
            <a:buChar char="•"/>
          </a:pPr>
          <a:r>
            <a:rPr lang="es-CL" sz="1400" kern="1200">
              <a:latin typeface="+mj-lt"/>
            </a:rPr>
            <a:t>Evaluar los resultados de los experimentos y ajustar el modelo de negocio en función de lo aprendido.</a:t>
          </a:r>
        </a:p>
      </dsp:txBody>
      <dsp:txXfrm>
        <a:off x="0" y="2785340"/>
        <a:ext cx="8896914" cy="779625"/>
      </dsp:txXfrm>
    </dsp:sp>
    <dsp:sp modelId="{43EE2608-6DDF-4BA3-801B-A45B32175683}">
      <dsp:nvSpPr>
        <dsp:cNvPr id="0" name=""/>
        <dsp:cNvSpPr/>
      </dsp:nvSpPr>
      <dsp:spPr>
        <a:xfrm>
          <a:off x="444845" y="2622980"/>
          <a:ext cx="6227839" cy="324720"/>
        </a:xfrm>
        <a:prstGeom prst="roundRect">
          <a:avLst/>
        </a:prstGeom>
        <a:solidFill>
          <a:srgbClr val="E1261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5398" tIns="0" rIns="235398" bIns="0" numCol="1" spcCol="1270" anchor="ctr" anchorCtr="0">
          <a:noAutofit/>
        </a:bodyPr>
        <a:lstStyle/>
        <a:p>
          <a:pPr marL="0" lvl="0" indent="0" algn="l" defTabSz="622300">
            <a:lnSpc>
              <a:spcPct val="90000"/>
            </a:lnSpc>
            <a:spcBef>
              <a:spcPct val="0"/>
            </a:spcBef>
            <a:spcAft>
              <a:spcPct val="35000"/>
            </a:spcAft>
            <a:buNone/>
          </a:pPr>
          <a:r>
            <a:rPr lang="es-CL" sz="1400" b="1" kern="1200">
              <a:latin typeface="+mj-lt"/>
            </a:rPr>
            <a:t>Medir, analizar y aprender</a:t>
          </a:r>
        </a:p>
      </dsp:txBody>
      <dsp:txXfrm>
        <a:off x="460697" y="2638832"/>
        <a:ext cx="6196135" cy="293016"/>
      </dsp:txXfrm>
    </dsp:sp>
    <dsp:sp modelId="{F406591F-1F89-4D70-B072-54596830C2DB}">
      <dsp:nvSpPr>
        <dsp:cNvPr id="0" name=""/>
        <dsp:cNvSpPr/>
      </dsp:nvSpPr>
      <dsp:spPr>
        <a:xfrm>
          <a:off x="0" y="3786725"/>
          <a:ext cx="8896914" cy="554400"/>
        </a:xfrm>
        <a:prstGeom prst="rect">
          <a:avLst/>
        </a:prstGeom>
        <a:solidFill>
          <a:srgbClr val="FCE8E8">
            <a:alpha val="90000"/>
          </a:srgbClr>
        </a:solidFill>
        <a:ln w="12700" cap="flat" cmpd="sng" algn="ctr">
          <a:solidFill>
            <a:srgbClr val="F9D3D2">
              <a:alpha val="9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0499" tIns="229108" rIns="690499" bIns="99568"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s-CL" sz="1400" kern="1200">
              <a:latin typeface="+mj-lt"/>
            </a:rPr>
            <a:t>Refinar el modelo o hacer cambios significativos basados en los aprendizajes.</a:t>
          </a:r>
        </a:p>
      </dsp:txBody>
      <dsp:txXfrm>
        <a:off x="0" y="3786725"/>
        <a:ext cx="8896914" cy="554400"/>
      </dsp:txXfrm>
    </dsp:sp>
    <dsp:sp modelId="{E139AD5C-DA90-44FF-AB4E-E7D282035419}">
      <dsp:nvSpPr>
        <dsp:cNvPr id="0" name=""/>
        <dsp:cNvSpPr/>
      </dsp:nvSpPr>
      <dsp:spPr>
        <a:xfrm>
          <a:off x="444845" y="3624365"/>
          <a:ext cx="6227839" cy="324720"/>
        </a:xfrm>
        <a:prstGeom prst="roundRect">
          <a:avLst/>
        </a:prstGeom>
        <a:solidFill>
          <a:srgbClr val="E1261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5398" tIns="0" rIns="235398" bIns="0" numCol="1" spcCol="1270" anchor="ctr" anchorCtr="0">
          <a:noAutofit/>
        </a:bodyPr>
        <a:lstStyle/>
        <a:p>
          <a:pPr marL="0" lvl="0" indent="0" algn="l" defTabSz="622300">
            <a:lnSpc>
              <a:spcPct val="90000"/>
            </a:lnSpc>
            <a:spcBef>
              <a:spcPct val="0"/>
            </a:spcBef>
            <a:spcAft>
              <a:spcPct val="35000"/>
            </a:spcAft>
            <a:buNone/>
          </a:pPr>
          <a:r>
            <a:rPr lang="es-CL" sz="1400" b="1" kern="1200">
              <a:latin typeface="+mj-lt"/>
            </a:rPr>
            <a:t>Iterar o pivotar</a:t>
          </a:r>
        </a:p>
      </dsp:txBody>
      <dsp:txXfrm>
        <a:off x="460697" y="3640217"/>
        <a:ext cx="6196135" cy="293016"/>
      </dsp:txXfrm>
    </dsp:sp>
    <dsp:sp modelId="{1AF207C6-16BA-4FB4-8DA5-9048CAC4E9E4}">
      <dsp:nvSpPr>
        <dsp:cNvPr id="0" name=""/>
        <dsp:cNvSpPr/>
      </dsp:nvSpPr>
      <dsp:spPr>
        <a:xfrm>
          <a:off x="0" y="4562885"/>
          <a:ext cx="8896914" cy="554400"/>
        </a:xfrm>
        <a:prstGeom prst="rect">
          <a:avLst/>
        </a:prstGeom>
        <a:solidFill>
          <a:srgbClr val="FCE8E8">
            <a:alpha val="90000"/>
          </a:srgbClr>
        </a:solidFill>
        <a:ln w="12700" cap="flat" cmpd="sng" algn="ctr">
          <a:solidFill>
            <a:srgbClr val="F9D3D2">
              <a:alpha val="9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0499" tIns="229108" rIns="690499" bIns="99568"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s-CL" sz="1400" kern="1200">
              <a:latin typeface="+mj-lt"/>
            </a:rPr>
            <a:t>Repetir el ciclo para validar nuevas hipótesis y mejorar el producto o negocio​.</a:t>
          </a:r>
        </a:p>
      </dsp:txBody>
      <dsp:txXfrm>
        <a:off x="0" y="4562885"/>
        <a:ext cx="8896914" cy="554400"/>
      </dsp:txXfrm>
    </dsp:sp>
    <dsp:sp modelId="{6CB296CE-6C1D-4D1E-A4C4-E512CBCE53BA}">
      <dsp:nvSpPr>
        <dsp:cNvPr id="0" name=""/>
        <dsp:cNvSpPr/>
      </dsp:nvSpPr>
      <dsp:spPr>
        <a:xfrm>
          <a:off x="444845" y="4400525"/>
          <a:ext cx="6227839" cy="324720"/>
        </a:xfrm>
        <a:prstGeom prst="roundRect">
          <a:avLst/>
        </a:prstGeom>
        <a:solidFill>
          <a:srgbClr val="E1261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5398" tIns="0" rIns="235398" bIns="0" numCol="1" spcCol="1270" anchor="ctr" anchorCtr="0">
          <a:noAutofit/>
        </a:bodyPr>
        <a:lstStyle/>
        <a:p>
          <a:pPr marL="0" lvl="0" indent="0" algn="l" defTabSz="622300">
            <a:lnSpc>
              <a:spcPct val="90000"/>
            </a:lnSpc>
            <a:spcBef>
              <a:spcPct val="0"/>
            </a:spcBef>
            <a:spcAft>
              <a:spcPct val="35000"/>
            </a:spcAft>
            <a:buNone/>
          </a:pPr>
          <a:r>
            <a:rPr lang="es-CL" sz="1400" b="1" kern="1200">
              <a:latin typeface="+mj-lt"/>
            </a:rPr>
            <a:t>Validar continuamente</a:t>
          </a:r>
        </a:p>
      </dsp:txBody>
      <dsp:txXfrm>
        <a:off x="460697" y="4416377"/>
        <a:ext cx="6196135" cy="29301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231A65-3C0F-4D77-B12D-A063BB453862}" type="datetimeFigureOut">
              <a:rPr lang="es-CL" smtClean="0"/>
              <a:t>30-08-2024</a:t>
            </a:fld>
            <a:endParaRPr lang="es-CL"/>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52F7C8-37B4-4510-B463-EEC7EA2D685C}" type="slidenum">
              <a:rPr lang="es-CL" smtClean="0"/>
              <a:t>‹Nº›</a:t>
            </a:fld>
            <a:endParaRPr lang="es-CL"/>
          </a:p>
        </p:txBody>
      </p:sp>
    </p:spTree>
    <p:extLst>
      <p:ext uri="{BB962C8B-B14F-4D97-AF65-F5344CB8AC3E}">
        <p14:creationId xmlns:p14="http://schemas.microsoft.com/office/powerpoint/2010/main" val="1006827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13E7B1-72F3-4644-9303-0AC6A1B3EC03}" type="datetimeFigureOut">
              <a:rPr lang="es-CL" smtClean="0"/>
              <a:t>30-08-2024</a:t>
            </a:fld>
            <a:endParaRPr lang="es-C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C07496-547B-41C3-867F-942261EC2B8F}" type="slidenum">
              <a:rPr lang="es-CL" smtClean="0"/>
              <a:t>‹Nº›</a:t>
            </a:fld>
            <a:endParaRPr lang="es-CL"/>
          </a:p>
        </p:txBody>
      </p:sp>
    </p:spTree>
    <p:extLst>
      <p:ext uri="{BB962C8B-B14F-4D97-AF65-F5344CB8AC3E}">
        <p14:creationId xmlns:p14="http://schemas.microsoft.com/office/powerpoint/2010/main" val="1580047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CL"/>
          </a:p>
        </p:txBody>
      </p:sp>
      <p:sp>
        <p:nvSpPr>
          <p:cNvPr id="4" name="Marcador de número de diapositiva 3"/>
          <p:cNvSpPr>
            <a:spLocks noGrp="1"/>
          </p:cNvSpPr>
          <p:nvPr>
            <p:ph type="sldNum" sz="quarter" idx="10"/>
          </p:nvPr>
        </p:nvSpPr>
        <p:spPr/>
        <p:txBody>
          <a:bodyPr/>
          <a:lstStyle/>
          <a:p>
            <a:fld id="{73C07496-547B-41C3-867F-942261EC2B8F}" type="slidenum">
              <a:rPr lang="es-CL" smtClean="0"/>
              <a:t>1</a:t>
            </a:fld>
            <a:endParaRPr lang="es-CL"/>
          </a:p>
        </p:txBody>
      </p:sp>
    </p:spTree>
    <p:extLst>
      <p:ext uri="{BB962C8B-B14F-4D97-AF65-F5344CB8AC3E}">
        <p14:creationId xmlns:p14="http://schemas.microsoft.com/office/powerpoint/2010/main" val="14400892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CL"/>
          </a:p>
        </p:txBody>
      </p:sp>
      <p:sp>
        <p:nvSpPr>
          <p:cNvPr id="4" name="Marcador de número de diapositiva 3"/>
          <p:cNvSpPr>
            <a:spLocks noGrp="1"/>
          </p:cNvSpPr>
          <p:nvPr>
            <p:ph type="sldNum" sz="quarter" idx="10"/>
          </p:nvPr>
        </p:nvSpPr>
        <p:spPr/>
        <p:txBody>
          <a:bodyPr/>
          <a:lstStyle/>
          <a:p>
            <a:fld id="{73C07496-547B-41C3-867F-942261EC2B8F}" type="slidenum">
              <a:rPr lang="es-CL" smtClean="0"/>
              <a:t>11</a:t>
            </a:fld>
            <a:endParaRPr lang="es-CL"/>
          </a:p>
        </p:txBody>
      </p:sp>
    </p:spTree>
    <p:extLst>
      <p:ext uri="{BB962C8B-B14F-4D97-AF65-F5344CB8AC3E}">
        <p14:creationId xmlns:p14="http://schemas.microsoft.com/office/powerpoint/2010/main" val="85782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a:p>
        </p:txBody>
      </p:sp>
      <p:sp>
        <p:nvSpPr>
          <p:cNvPr id="4" name="Marcador de número de diapositiva 3"/>
          <p:cNvSpPr>
            <a:spLocks noGrp="1"/>
          </p:cNvSpPr>
          <p:nvPr>
            <p:ph type="sldNum" sz="quarter" idx="10"/>
          </p:nvPr>
        </p:nvSpPr>
        <p:spPr/>
        <p:txBody>
          <a:bodyPr/>
          <a:lstStyle/>
          <a:p>
            <a:fld id="{73C07496-547B-41C3-867F-942261EC2B8F}" type="slidenum">
              <a:rPr lang="es-CL" smtClean="0"/>
              <a:t>12</a:t>
            </a:fld>
            <a:endParaRPr lang="es-CL"/>
          </a:p>
        </p:txBody>
      </p:sp>
    </p:spTree>
    <p:extLst>
      <p:ext uri="{BB962C8B-B14F-4D97-AF65-F5344CB8AC3E}">
        <p14:creationId xmlns:p14="http://schemas.microsoft.com/office/powerpoint/2010/main" val="1356227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CL"/>
          </a:p>
        </p:txBody>
      </p:sp>
      <p:sp>
        <p:nvSpPr>
          <p:cNvPr id="4" name="Marcador de número de diapositiva 3"/>
          <p:cNvSpPr>
            <a:spLocks noGrp="1"/>
          </p:cNvSpPr>
          <p:nvPr>
            <p:ph type="sldNum" sz="quarter" idx="10"/>
          </p:nvPr>
        </p:nvSpPr>
        <p:spPr/>
        <p:txBody>
          <a:bodyPr/>
          <a:lstStyle/>
          <a:p>
            <a:fld id="{73C07496-547B-41C3-867F-942261EC2B8F}" type="slidenum">
              <a:rPr lang="es-CL" smtClean="0"/>
              <a:t>15</a:t>
            </a:fld>
            <a:endParaRPr lang="es-CL"/>
          </a:p>
        </p:txBody>
      </p:sp>
    </p:spTree>
    <p:extLst>
      <p:ext uri="{BB962C8B-B14F-4D97-AF65-F5344CB8AC3E}">
        <p14:creationId xmlns:p14="http://schemas.microsoft.com/office/powerpoint/2010/main" val="85782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a:p>
        </p:txBody>
      </p:sp>
      <p:sp>
        <p:nvSpPr>
          <p:cNvPr id="4" name="Marcador de número de diapositiva 3"/>
          <p:cNvSpPr>
            <a:spLocks noGrp="1"/>
          </p:cNvSpPr>
          <p:nvPr>
            <p:ph type="sldNum" sz="quarter" idx="10"/>
          </p:nvPr>
        </p:nvSpPr>
        <p:spPr/>
        <p:txBody>
          <a:bodyPr/>
          <a:lstStyle/>
          <a:p>
            <a:fld id="{73C07496-547B-41C3-867F-942261EC2B8F}" type="slidenum">
              <a:rPr lang="es-CL" smtClean="0"/>
              <a:t>16</a:t>
            </a:fld>
            <a:endParaRPr lang="es-CL"/>
          </a:p>
        </p:txBody>
      </p:sp>
    </p:spTree>
    <p:extLst>
      <p:ext uri="{BB962C8B-B14F-4D97-AF65-F5344CB8AC3E}">
        <p14:creationId xmlns:p14="http://schemas.microsoft.com/office/powerpoint/2010/main" val="1356227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a:p>
        </p:txBody>
      </p:sp>
      <p:sp>
        <p:nvSpPr>
          <p:cNvPr id="4" name="Marcador de número de diapositiva 3"/>
          <p:cNvSpPr>
            <a:spLocks noGrp="1"/>
          </p:cNvSpPr>
          <p:nvPr>
            <p:ph type="sldNum" sz="quarter" idx="10"/>
          </p:nvPr>
        </p:nvSpPr>
        <p:spPr/>
        <p:txBody>
          <a:bodyPr/>
          <a:lstStyle/>
          <a:p>
            <a:fld id="{73C07496-547B-41C3-867F-942261EC2B8F}" type="slidenum">
              <a:rPr lang="es-CL" smtClean="0"/>
              <a:t>17</a:t>
            </a:fld>
            <a:endParaRPr lang="es-CL"/>
          </a:p>
        </p:txBody>
      </p:sp>
    </p:spTree>
    <p:extLst>
      <p:ext uri="{BB962C8B-B14F-4D97-AF65-F5344CB8AC3E}">
        <p14:creationId xmlns:p14="http://schemas.microsoft.com/office/powerpoint/2010/main" val="1282268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CL"/>
          </a:p>
        </p:txBody>
      </p:sp>
      <p:sp>
        <p:nvSpPr>
          <p:cNvPr id="4" name="Marcador de número de diapositiva 3"/>
          <p:cNvSpPr>
            <a:spLocks noGrp="1"/>
          </p:cNvSpPr>
          <p:nvPr>
            <p:ph type="sldNum" sz="quarter" idx="10"/>
          </p:nvPr>
        </p:nvSpPr>
        <p:spPr/>
        <p:txBody>
          <a:bodyPr/>
          <a:lstStyle/>
          <a:p>
            <a:fld id="{73C07496-547B-41C3-867F-942261EC2B8F}" type="slidenum">
              <a:rPr lang="es-CL" smtClean="0"/>
              <a:t>2</a:t>
            </a:fld>
            <a:endParaRPr lang="es-CL"/>
          </a:p>
        </p:txBody>
      </p:sp>
    </p:spTree>
    <p:extLst>
      <p:ext uri="{BB962C8B-B14F-4D97-AF65-F5344CB8AC3E}">
        <p14:creationId xmlns:p14="http://schemas.microsoft.com/office/powerpoint/2010/main" val="85782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a:p>
        </p:txBody>
      </p:sp>
      <p:sp>
        <p:nvSpPr>
          <p:cNvPr id="4" name="Marcador de número de diapositiva 3"/>
          <p:cNvSpPr>
            <a:spLocks noGrp="1"/>
          </p:cNvSpPr>
          <p:nvPr>
            <p:ph type="sldNum" sz="quarter" idx="10"/>
          </p:nvPr>
        </p:nvSpPr>
        <p:spPr/>
        <p:txBody>
          <a:bodyPr/>
          <a:lstStyle/>
          <a:p>
            <a:fld id="{73C07496-547B-41C3-867F-942261EC2B8F}" type="slidenum">
              <a:rPr lang="es-CL" smtClean="0"/>
              <a:t>3</a:t>
            </a:fld>
            <a:endParaRPr lang="es-CL"/>
          </a:p>
        </p:txBody>
      </p:sp>
    </p:spTree>
    <p:extLst>
      <p:ext uri="{BB962C8B-B14F-4D97-AF65-F5344CB8AC3E}">
        <p14:creationId xmlns:p14="http://schemas.microsoft.com/office/powerpoint/2010/main" val="1356227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a:lnSpc>
                <a:spcPct val="107000"/>
              </a:lnSpc>
              <a:spcAft>
                <a:spcPts val="800"/>
              </a:spcAft>
            </a:pPr>
            <a:r>
              <a:rPr lang="es-CL" sz="1800" b="1" kern="100">
                <a:effectLst/>
                <a:latin typeface="Calibri" panose="020F0502020204030204" pitchFamily="34" charset="0"/>
                <a:ea typeface="Calibri" panose="020F0502020204030204" pitchFamily="34" charset="0"/>
                <a:cs typeface="Mangal" panose="02040503050203030202" pitchFamily="18" charset="0"/>
              </a:rPr>
              <a:t>1. Qué es una Hipótesis y su Relación con el Business </a:t>
            </a:r>
            <a:r>
              <a:rPr lang="es-CL" sz="1800" b="1" kern="100" err="1">
                <a:effectLst/>
                <a:latin typeface="Calibri" panose="020F0502020204030204" pitchFamily="34" charset="0"/>
                <a:ea typeface="Calibri" panose="020F0502020204030204" pitchFamily="34" charset="0"/>
                <a:cs typeface="Mangal" panose="02040503050203030202" pitchFamily="18" charset="0"/>
              </a:rPr>
              <a:t>Model</a:t>
            </a:r>
            <a:r>
              <a:rPr lang="es-CL" sz="1800" b="1" kern="100">
                <a:effectLst/>
                <a:latin typeface="Calibri" panose="020F0502020204030204" pitchFamily="34" charset="0"/>
                <a:ea typeface="Calibri" panose="020F0502020204030204" pitchFamily="34" charset="0"/>
                <a:cs typeface="Mangal" panose="02040503050203030202" pitchFamily="18" charset="0"/>
              </a:rPr>
              <a:t> Canvas (BMC)</a:t>
            </a:r>
            <a:endParaRPr lang="es-CL" sz="1800" kern="10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s-CL" sz="1800" kern="100">
                <a:effectLst/>
                <a:latin typeface="Calibri" panose="020F0502020204030204" pitchFamily="34" charset="0"/>
                <a:ea typeface="Calibri" panose="020F0502020204030204" pitchFamily="34" charset="0"/>
                <a:cs typeface="Mangal" panose="02040503050203030202" pitchFamily="18" charset="0"/>
              </a:rPr>
              <a:t>Una hipótesis es una suposición que fundamenta la viabilidad de una idea de negocio. En el contexto del Business </a:t>
            </a:r>
            <a:r>
              <a:rPr lang="es-CL" sz="1800" kern="100" err="1">
                <a:effectLst/>
                <a:latin typeface="Calibri" panose="020F0502020204030204" pitchFamily="34" charset="0"/>
                <a:ea typeface="Calibri" panose="020F0502020204030204" pitchFamily="34" charset="0"/>
                <a:cs typeface="Mangal" panose="02040503050203030202" pitchFamily="18" charset="0"/>
              </a:rPr>
              <a:t>Model</a:t>
            </a:r>
            <a:r>
              <a:rPr lang="es-CL" sz="1800" kern="100">
                <a:effectLst/>
                <a:latin typeface="Calibri" panose="020F0502020204030204" pitchFamily="34" charset="0"/>
                <a:ea typeface="Calibri" panose="020F0502020204030204" pitchFamily="34" charset="0"/>
                <a:cs typeface="Mangal" panose="02040503050203030202" pitchFamily="18" charset="0"/>
              </a:rPr>
              <a:t> Canvas (BMC), todas las áreas clave, como el segmento de clientes, la propuesta de valor o los flujos de ingresos, están construidas inicialmente sobre hipótesis. Estas hipótesis deben validarse para asegurarse de que el modelo de negocio es factible (puede ejecutarse correctamente), deseable (realmente crea valor para los clientes), y viable (es financieramente sostenible)​.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a:p>
        </p:txBody>
      </p:sp>
      <p:sp>
        <p:nvSpPr>
          <p:cNvPr id="4" name="Marcador de número de diapositiva 3"/>
          <p:cNvSpPr>
            <a:spLocks noGrp="1"/>
          </p:cNvSpPr>
          <p:nvPr>
            <p:ph type="sldNum" sz="quarter" idx="10"/>
          </p:nvPr>
        </p:nvSpPr>
        <p:spPr/>
        <p:txBody>
          <a:bodyPr/>
          <a:lstStyle/>
          <a:p>
            <a:fld id="{73C07496-547B-41C3-867F-942261EC2B8F}" type="slidenum">
              <a:rPr lang="es-CL" smtClean="0"/>
              <a:t>4</a:t>
            </a:fld>
            <a:endParaRPr lang="es-CL"/>
          </a:p>
        </p:txBody>
      </p:sp>
    </p:spTree>
    <p:extLst>
      <p:ext uri="{BB962C8B-B14F-4D97-AF65-F5344CB8AC3E}">
        <p14:creationId xmlns:p14="http://schemas.microsoft.com/office/powerpoint/2010/main" val="1922378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a:lnSpc>
                <a:spcPct val="107000"/>
              </a:lnSpc>
              <a:spcAft>
                <a:spcPts val="800"/>
              </a:spcAft>
            </a:pPr>
            <a:r>
              <a:rPr lang="es-CL" sz="1800" b="1" kern="100">
                <a:effectLst/>
                <a:latin typeface="Calibri" panose="020F0502020204030204" pitchFamily="34" charset="0"/>
                <a:ea typeface="Calibri" panose="020F0502020204030204" pitchFamily="34" charset="0"/>
                <a:cs typeface="Mangal" panose="02040503050203030202" pitchFamily="18" charset="0"/>
              </a:rPr>
              <a:t>2. Características de una Hipótesis y Cómo Construirlas</a:t>
            </a:r>
            <a:endParaRPr lang="es-CL" sz="1800" kern="10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s-CL" sz="1800" kern="100">
                <a:effectLst/>
                <a:latin typeface="Calibri" panose="020F0502020204030204" pitchFamily="34" charset="0"/>
                <a:ea typeface="Calibri" panose="020F0502020204030204" pitchFamily="34" charset="0"/>
                <a:cs typeface="Mangal" panose="02040503050203030202" pitchFamily="18" charset="0"/>
              </a:rPr>
              <a:t>Las hipótesis deben ser:</a:t>
            </a:r>
          </a:p>
          <a:p>
            <a:pPr marL="342900" lvl="0" indent="-342900">
              <a:lnSpc>
                <a:spcPct val="107000"/>
              </a:lnSpc>
              <a:spcAft>
                <a:spcPts val="800"/>
              </a:spcAft>
              <a:buSzPts val="1000"/>
              <a:buFont typeface="Symbol" panose="05050102010706020507" pitchFamily="18" charset="2"/>
              <a:buChar char=""/>
              <a:tabLst>
                <a:tab pos="457200" algn="l"/>
              </a:tabLst>
            </a:pPr>
            <a:r>
              <a:rPr lang="es-CL" sz="1800" b="1" kern="100">
                <a:effectLst/>
                <a:latin typeface="Calibri" panose="020F0502020204030204" pitchFamily="34" charset="0"/>
                <a:ea typeface="Calibri" panose="020F0502020204030204" pitchFamily="34" charset="0"/>
                <a:cs typeface="Mangal" panose="02040503050203030202" pitchFamily="18" charset="0"/>
              </a:rPr>
              <a:t>Comprobables:</a:t>
            </a:r>
            <a:r>
              <a:rPr lang="es-CL" sz="1800" kern="100">
                <a:effectLst/>
                <a:latin typeface="Calibri" panose="020F0502020204030204" pitchFamily="34" charset="0"/>
                <a:ea typeface="Calibri" panose="020F0502020204030204" pitchFamily="34" charset="0"/>
                <a:cs typeface="Mangal" panose="02040503050203030202" pitchFamily="18" charset="0"/>
              </a:rPr>
              <a:t> Deben poder validarse o invalidarse mediante evidencia.</a:t>
            </a:r>
          </a:p>
          <a:p>
            <a:pPr marL="342900" lvl="0" indent="-342900">
              <a:lnSpc>
                <a:spcPct val="107000"/>
              </a:lnSpc>
              <a:spcAft>
                <a:spcPts val="800"/>
              </a:spcAft>
              <a:buSzPts val="1000"/>
              <a:buFont typeface="Symbol" panose="05050102010706020507" pitchFamily="18" charset="2"/>
              <a:buChar char=""/>
              <a:tabLst>
                <a:tab pos="457200" algn="l"/>
              </a:tabLst>
            </a:pPr>
            <a:r>
              <a:rPr lang="es-CL" sz="1800" b="1" kern="100">
                <a:effectLst/>
                <a:latin typeface="Calibri" panose="020F0502020204030204" pitchFamily="34" charset="0"/>
                <a:ea typeface="Calibri" panose="020F0502020204030204" pitchFamily="34" charset="0"/>
                <a:cs typeface="Mangal" panose="02040503050203030202" pitchFamily="18" charset="0"/>
              </a:rPr>
              <a:t>Precisas:</a:t>
            </a:r>
            <a:r>
              <a:rPr lang="es-CL" sz="1800" kern="100">
                <a:effectLst/>
                <a:latin typeface="Calibri" panose="020F0502020204030204" pitchFamily="34" charset="0"/>
                <a:ea typeface="Calibri" panose="020F0502020204030204" pitchFamily="34" charset="0"/>
                <a:cs typeface="Mangal" panose="02040503050203030202" pitchFamily="18" charset="0"/>
              </a:rPr>
              <a:t> Sin ambigüedades, claras en cuanto a lo que se espera si la hipótesis es verdadera.</a:t>
            </a:r>
          </a:p>
          <a:p>
            <a:pPr marL="342900" lvl="0" indent="-342900">
              <a:lnSpc>
                <a:spcPct val="107000"/>
              </a:lnSpc>
              <a:spcAft>
                <a:spcPts val="800"/>
              </a:spcAft>
              <a:buSzPts val="1000"/>
              <a:buFont typeface="Symbol" panose="05050102010706020507" pitchFamily="18" charset="2"/>
              <a:buChar char=""/>
              <a:tabLst>
                <a:tab pos="457200" algn="l"/>
              </a:tabLst>
            </a:pPr>
            <a:r>
              <a:rPr lang="es-CL" sz="1800" b="1" kern="100">
                <a:effectLst/>
                <a:latin typeface="Calibri" panose="020F0502020204030204" pitchFamily="34" charset="0"/>
                <a:ea typeface="Calibri" panose="020F0502020204030204" pitchFamily="34" charset="0"/>
                <a:cs typeface="Mangal" panose="02040503050203030202" pitchFamily="18" charset="0"/>
              </a:rPr>
              <a:t>Discretas:</a:t>
            </a:r>
            <a:r>
              <a:rPr lang="es-CL" sz="1800" kern="100">
                <a:effectLst/>
                <a:latin typeface="Calibri" panose="020F0502020204030204" pitchFamily="34" charset="0"/>
                <a:ea typeface="Calibri" panose="020F0502020204030204" pitchFamily="34" charset="0"/>
                <a:cs typeface="Mangal" panose="02040503050203030202" pitchFamily="18" charset="0"/>
              </a:rPr>
              <a:t> Focalizadas en aspectos específicos para facilitar su evaluación.</a:t>
            </a:r>
          </a:p>
          <a:p>
            <a:pPr>
              <a:lnSpc>
                <a:spcPct val="107000"/>
              </a:lnSpc>
              <a:spcAft>
                <a:spcPts val="800"/>
              </a:spcAft>
            </a:pPr>
            <a:r>
              <a:rPr lang="es-CL" sz="1800" kern="100">
                <a:effectLst/>
                <a:latin typeface="Calibri" panose="020F0502020204030204" pitchFamily="34" charset="0"/>
                <a:ea typeface="Calibri" panose="020F0502020204030204" pitchFamily="34" charset="0"/>
                <a:cs typeface="Mangal" panose="02040503050203030202" pitchFamily="18" charset="0"/>
              </a:rPr>
              <a:t>Por ejemplo, en lugar de plantear una hipótesis vaga como "Los adultos jóvenes no planifican su futuro", sería más preciso decir "Creemos que la mayoría de los adultos jóvenes entre 24 y 29 años no ahorran más de $20,000 al mes para su jubilación"​.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a:p>
        </p:txBody>
      </p:sp>
      <p:sp>
        <p:nvSpPr>
          <p:cNvPr id="4" name="Marcador de número de diapositiva 3"/>
          <p:cNvSpPr>
            <a:spLocks noGrp="1"/>
          </p:cNvSpPr>
          <p:nvPr>
            <p:ph type="sldNum" sz="quarter" idx="10"/>
          </p:nvPr>
        </p:nvSpPr>
        <p:spPr/>
        <p:txBody>
          <a:bodyPr/>
          <a:lstStyle/>
          <a:p>
            <a:fld id="{73C07496-547B-41C3-867F-942261EC2B8F}" type="slidenum">
              <a:rPr lang="es-CL" smtClean="0"/>
              <a:t>5</a:t>
            </a:fld>
            <a:endParaRPr lang="es-CL"/>
          </a:p>
        </p:txBody>
      </p:sp>
    </p:spTree>
    <p:extLst>
      <p:ext uri="{BB962C8B-B14F-4D97-AF65-F5344CB8AC3E}">
        <p14:creationId xmlns:p14="http://schemas.microsoft.com/office/powerpoint/2010/main" val="1447894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nSpc>
                <a:spcPct val="107000"/>
              </a:lnSpc>
              <a:spcAft>
                <a:spcPts val="800"/>
              </a:spcAft>
            </a:pPr>
            <a:r>
              <a:rPr lang="es-CL" sz="1800" b="1" kern="100">
                <a:effectLst/>
                <a:latin typeface="Calibri" panose="020F0502020204030204" pitchFamily="34" charset="0"/>
                <a:ea typeface="Calibri" panose="020F0502020204030204" pitchFamily="34" charset="0"/>
                <a:cs typeface="Mangal" panose="02040503050203030202" pitchFamily="18" charset="0"/>
              </a:rPr>
              <a:t>3. Método Lean Startup: Qué es, Fases y Aplicación</a:t>
            </a:r>
            <a:endParaRPr lang="es-CL" sz="1800" kern="100">
              <a:effectLst/>
              <a:latin typeface="Calibri" panose="020F0502020204030204" pitchFamily="34" charset="0"/>
              <a:ea typeface="Calibri" panose="020F0502020204030204" pitchFamily="34" charset="0"/>
              <a:cs typeface="Mangal" panose="02040503050203030202" pitchFamily="18" charset="0"/>
            </a:endParaRPr>
          </a:p>
          <a:p>
            <a:r>
              <a:rPr lang="es-CL" sz="1800">
                <a:effectLst/>
                <a:latin typeface="Calibri" panose="020F0502020204030204" pitchFamily="34" charset="0"/>
                <a:ea typeface="Calibri" panose="020F0502020204030204" pitchFamily="34" charset="0"/>
                <a:cs typeface="Mangal" panose="02040503050203030202" pitchFamily="18" charset="0"/>
              </a:rPr>
              <a:t>El método Lean Startup es un enfoque ágil y centrado en el cliente para desarrollar productos y negocios bajo condiciones de alta incertidumbre. Se basa en la experimentación continua y el aprendizaje validado para minimizar riesgos y optimizar recursos. </a:t>
            </a:r>
            <a:endParaRPr lang="es-CL" sz="1000">
              <a:solidFill>
                <a:srgbClr val="666666"/>
              </a:solidFill>
              <a:effectLst/>
              <a:latin typeface="Open Sans" pitchFamily="2" charset="0"/>
              <a:ea typeface="Calibri" panose="020F0502020204030204" pitchFamily="34" charset="0"/>
              <a:cs typeface="Times New Roman" panose="02020603050405020304" pitchFamily="18" charset="0"/>
            </a:endParaRPr>
          </a:p>
        </p:txBody>
      </p:sp>
      <p:sp>
        <p:nvSpPr>
          <p:cNvPr id="4" name="Marcador de número de diapositiva 3"/>
          <p:cNvSpPr>
            <a:spLocks noGrp="1"/>
          </p:cNvSpPr>
          <p:nvPr>
            <p:ph type="sldNum" sz="quarter" idx="5"/>
          </p:nvPr>
        </p:nvSpPr>
        <p:spPr/>
        <p:txBody>
          <a:bodyPr/>
          <a:lstStyle/>
          <a:p>
            <a:fld id="{73C07496-547B-41C3-867F-942261EC2B8F}" type="slidenum">
              <a:rPr lang="es-CL" smtClean="0"/>
              <a:t>6</a:t>
            </a:fld>
            <a:endParaRPr lang="es-CL"/>
          </a:p>
        </p:txBody>
      </p:sp>
    </p:spTree>
    <p:extLst>
      <p:ext uri="{BB962C8B-B14F-4D97-AF65-F5344CB8AC3E}">
        <p14:creationId xmlns:p14="http://schemas.microsoft.com/office/powerpoint/2010/main" val="726869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nSpc>
                <a:spcPct val="107000"/>
              </a:lnSpc>
              <a:spcAft>
                <a:spcPts val="800"/>
              </a:spcAft>
            </a:pPr>
            <a:r>
              <a:rPr lang="es-CL" sz="1800" kern="100">
                <a:effectLst/>
                <a:latin typeface="Calibri" panose="020F0502020204030204" pitchFamily="34" charset="0"/>
                <a:ea typeface="Calibri" panose="020F0502020204030204" pitchFamily="34" charset="0"/>
                <a:cs typeface="Mangal" panose="02040503050203030202" pitchFamily="18" charset="0"/>
              </a:rPr>
              <a:t>Las fases principales del Lean Startup son:</a:t>
            </a:r>
          </a:p>
          <a:p>
            <a:pPr marL="342900" lvl="0" indent="-342900">
              <a:lnSpc>
                <a:spcPct val="107000"/>
              </a:lnSpc>
              <a:spcAft>
                <a:spcPts val="800"/>
              </a:spcAft>
              <a:buFont typeface="+mj-lt"/>
              <a:buAutoNum type="arabicPeriod"/>
              <a:tabLst>
                <a:tab pos="457200" algn="l"/>
              </a:tabLst>
            </a:pPr>
            <a:r>
              <a:rPr lang="es-CL" sz="1800" b="1" kern="100">
                <a:effectLst/>
                <a:latin typeface="Calibri" panose="020F0502020204030204" pitchFamily="34" charset="0"/>
                <a:ea typeface="Calibri" panose="020F0502020204030204" pitchFamily="34" charset="0"/>
                <a:cs typeface="Mangal" panose="02040503050203030202" pitchFamily="18" charset="0"/>
              </a:rPr>
              <a:t>Definir Hipótesis:</a:t>
            </a:r>
            <a:r>
              <a:rPr lang="es-CL" sz="1800" kern="100">
                <a:effectLst/>
                <a:latin typeface="Calibri" panose="020F0502020204030204" pitchFamily="34" charset="0"/>
                <a:ea typeface="Calibri" panose="020F0502020204030204" pitchFamily="34" charset="0"/>
                <a:cs typeface="Mangal" panose="02040503050203030202" pitchFamily="18" charset="0"/>
              </a:rPr>
              <a:t> Formular suposiciones clave sobre el modelo de negocio y decidir cuáles validar.</a:t>
            </a:r>
          </a:p>
          <a:p>
            <a:pPr marL="342900" lvl="0" indent="-342900">
              <a:lnSpc>
                <a:spcPct val="107000"/>
              </a:lnSpc>
              <a:spcAft>
                <a:spcPts val="800"/>
              </a:spcAft>
              <a:buFont typeface="+mj-lt"/>
              <a:buAutoNum type="arabicPeriod"/>
              <a:tabLst>
                <a:tab pos="457200" algn="l"/>
              </a:tabLst>
            </a:pPr>
            <a:r>
              <a:rPr lang="es-CL" sz="1800" b="1" kern="100">
                <a:effectLst/>
                <a:latin typeface="Calibri" panose="020F0502020204030204" pitchFamily="34" charset="0"/>
                <a:ea typeface="Calibri" panose="020F0502020204030204" pitchFamily="34" charset="0"/>
                <a:cs typeface="Mangal" panose="02040503050203030202" pitchFamily="18" charset="0"/>
              </a:rPr>
              <a:t>Construir un Prototipo:</a:t>
            </a:r>
            <a:r>
              <a:rPr lang="es-CL" sz="1800" kern="100">
                <a:effectLst/>
                <a:latin typeface="Calibri" panose="020F0502020204030204" pitchFamily="34" charset="0"/>
                <a:ea typeface="Calibri" panose="020F0502020204030204" pitchFamily="34" charset="0"/>
                <a:cs typeface="Mangal" panose="02040503050203030202" pitchFamily="18" charset="0"/>
              </a:rPr>
              <a:t> Crear un modelo preliminar del producto o servicio para probar la hipótesis.</a:t>
            </a:r>
          </a:p>
          <a:p>
            <a:pPr marL="342900" lvl="0" indent="-342900">
              <a:lnSpc>
                <a:spcPct val="107000"/>
              </a:lnSpc>
              <a:spcAft>
                <a:spcPts val="800"/>
              </a:spcAft>
              <a:buFont typeface="+mj-lt"/>
              <a:buAutoNum type="arabicPeriod"/>
              <a:tabLst>
                <a:tab pos="457200" algn="l"/>
              </a:tabLst>
            </a:pPr>
            <a:r>
              <a:rPr lang="es-CL" sz="1800" b="1" kern="100">
                <a:effectLst/>
                <a:latin typeface="Calibri" panose="020F0502020204030204" pitchFamily="34" charset="0"/>
                <a:ea typeface="Calibri" panose="020F0502020204030204" pitchFamily="34" charset="0"/>
                <a:cs typeface="Mangal" panose="02040503050203030202" pitchFamily="18" charset="0"/>
              </a:rPr>
              <a:t>Experimentar y Testear:</a:t>
            </a:r>
            <a:r>
              <a:rPr lang="es-CL" sz="1800" kern="100">
                <a:effectLst/>
                <a:latin typeface="Calibri" panose="020F0502020204030204" pitchFamily="34" charset="0"/>
                <a:ea typeface="Calibri" panose="020F0502020204030204" pitchFamily="34" charset="0"/>
                <a:cs typeface="Mangal" panose="02040503050203030202" pitchFamily="18" charset="0"/>
              </a:rPr>
              <a:t> "Salir a la calle" y exponer el prototipo a un pequeño grupo de usuarios para recopilar feedback.</a:t>
            </a:r>
          </a:p>
          <a:p>
            <a:pPr marL="342900" lvl="0" indent="-342900">
              <a:lnSpc>
                <a:spcPct val="107000"/>
              </a:lnSpc>
              <a:spcAft>
                <a:spcPts val="800"/>
              </a:spcAft>
              <a:buFont typeface="+mj-lt"/>
              <a:buAutoNum type="arabicPeriod"/>
              <a:tabLst>
                <a:tab pos="457200" algn="l"/>
              </a:tabLst>
            </a:pPr>
            <a:r>
              <a:rPr lang="es-CL" sz="1800" b="1" kern="100">
                <a:effectLst/>
                <a:latin typeface="Calibri" panose="020F0502020204030204" pitchFamily="34" charset="0"/>
                <a:ea typeface="Calibri" panose="020F0502020204030204" pitchFamily="34" charset="0"/>
                <a:cs typeface="Mangal" panose="02040503050203030202" pitchFamily="18" charset="0"/>
              </a:rPr>
              <a:t>Medir, Analizar y Aprender:</a:t>
            </a:r>
            <a:r>
              <a:rPr lang="es-CL" sz="1800" kern="100">
                <a:effectLst/>
                <a:latin typeface="Calibri" panose="020F0502020204030204" pitchFamily="34" charset="0"/>
                <a:ea typeface="Calibri" panose="020F0502020204030204" pitchFamily="34" charset="0"/>
                <a:cs typeface="Mangal" panose="02040503050203030202" pitchFamily="18" charset="0"/>
              </a:rPr>
              <a:t> Evaluar los resultados de los experimentos y ajustar el modelo de negocio en función de lo aprendido.</a:t>
            </a:r>
          </a:p>
          <a:p>
            <a:pPr marL="342900" lvl="0" indent="-342900">
              <a:lnSpc>
                <a:spcPct val="107000"/>
              </a:lnSpc>
              <a:spcAft>
                <a:spcPts val="800"/>
              </a:spcAft>
              <a:buFont typeface="+mj-lt"/>
              <a:buAutoNum type="arabicPeriod"/>
              <a:tabLst>
                <a:tab pos="457200" algn="l"/>
              </a:tabLst>
            </a:pPr>
            <a:r>
              <a:rPr lang="es-CL" sz="1800" b="1" kern="100">
                <a:effectLst/>
                <a:latin typeface="Calibri" panose="020F0502020204030204" pitchFamily="34" charset="0"/>
                <a:ea typeface="Calibri" panose="020F0502020204030204" pitchFamily="34" charset="0"/>
                <a:cs typeface="Mangal" panose="02040503050203030202" pitchFamily="18" charset="0"/>
              </a:rPr>
              <a:t>Iterar o Pivotar:</a:t>
            </a:r>
            <a:r>
              <a:rPr lang="es-CL" sz="1800" kern="100">
                <a:effectLst/>
                <a:latin typeface="Calibri" panose="020F0502020204030204" pitchFamily="34" charset="0"/>
                <a:ea typeface="Calibri" panose="020F0502020204030204" pitchFamily="34" charset="0"/>
                <a:cs typeface="Mangal" panose="02040503050203030202" pitchFamily="18" charset="0"/>
              </a:rPr>
              <a:t> Refinar el modelo o hacer cambios significativos basados en los aprendizajes.</a:t>
            </a:r>
          </a:p>
          <a:p>
            <a:pPr marL="342900" lvl="0" indent="-342900">
              <a:lnSpc>
                <a:spcPct val="107000"/>
              </a:lnSpc>
              <a:spcAft>
                <a:spcPts val="800"/>
              </a:spcAft>
              <a:buFont typeface="+mj-lt"/>
              <a:buAutoNum type="arabicPeriod"/>
              <a:tabLst>
                <a:tab pos="457200" algn="l"/>
              </a:tabLst>
            </a:pPr>
            <a:r>
              <a:rPr lang="es-CL" sz="1800" b="1" kern="100">
                <a:effectLst/>
                <a:latin typeface="Calibri" panose="020F0502020204030204" pitchFamily="34" charset="0"/>
                <a:ea typeface="Calibri" panose="020F0502020204030204" pitchFamily="34" charset="0"/>
                <a:cs typeface="Mangal" panose="02040503050203030202" pitchFamily="18" charset="0"/>
              </a:rPr>
              <a:t>Validar Continuamente:</a:t>
            </a:r>
            <a:r>
              <a:rPr lang="es-CL" sz="1800" kern="100">
                <a:effectLst/>
                <a:latin typeface="Calibri" panose="020F0502020204030204" pitchFamily="34" charset="0"/>
                <a:ea typeface="Calibri" panose="020F0502020204030204" pitchFamily="34" charset="0"/>
                <a:cs typeface="Mangal" panose="02040503050203030202" pitchFamily="18" charset="0"/>
              </a:rPr>
              <a:t> Repetir el ciclo para validar nuevas hipótesis y mejorar el producto o negocio​.</a:t>
            </a:r>
          </a:p>
          <a:p>
            <a:endParaRPr lang="es-CL"/>
          </a:p>
        </p:txBody>
      </p:sp>
      <p:sp>
        <p:nvSpPr>
          <p:cNvPr id="4" name="Marcador de número de diapositiva 3"/>
          <p:cNvSpPr>
            <a:spLocks noGrp="1"/>
          </p:cNvSpPr>
          <p:nvPr>
            <p:ph type="sldNum" sz="quarter" idx="5"/>
          </p:nvPr>
        </p:nvSpPr>
        <p:spPr/>
        <p:txBody>
          <a:bodyPr/>
          <a:lstStyle/>
          <a:p>
            <a:fld id="{73C07496-547B-41C3-867F-942261EC2B8F}" type="slidenum">
              <a:rPr lang="es-CL" smtClean="0"/>
              <a:t>7</a:t>
            </a:fld>
            <a:endParaRPr lang="es-CL"/>
          </a:p>
        </p:txBody>
      </p:sp>
    </p:spTree>
    <p:extLst>
      <p:ext uri="{BB962C8B-B14F-4D97-AF65-F5344CB8AC3E}">
        <p14:creationId xmlns:p14="http://schemas.microsoft.com/office/powerpoint/2010/main" val="3827475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nSpc>
                <a:spcPct val="107000"/>
              </a:lnSpc>
              <a:spcAft>
                <a:spcPts val="800"/>
              </a:spcAft>
            </a:pPr>
            <a:r>
              <a:rPr lang="es-CL" sz="1800" b="1" kern="100">
                <a:effectLst/>
                <a:latin typeface="Calibri" panose="020F0502020204030204" pitchFamily="34" charset="0"/>
                <a:ea typeface="Calibri" panose="020F0502020204030204" pitchFamily="34" charset="0"/>
                <a:cs typeface="Mangal" panose="02040503050203030202" pitchFamily="18" charset="0"/>
              </a:rPr>
              <a:t>4. Instrumentos de Experimentación: Métodos y Pruebas de Testeo para un Prototipo</a:t>
            </a:r>
            <a:endParaRPr lang="es-CL" sz="1800" kern="10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s-CL" sz="1800" kern="100">
                <a:effectLst/>
                <a:latin typeface="Calibri" panose="020F0502020204030204" pitchFamily="34" charset="0"/>
                <a:ea typeface="Calibri" panose="020F0502020204030204" pitchFamily="34" charset="0"/>
                <a:cs typeface="Mangal" panose="02040503050203030202" pitchFamily="18" charset="0"/>
              </a:rPr>
              <a:t>Existen diversos métodos para validar las hipótesis y testear un prototipo, incluyendo:</a:t>
            </a:r>
          </a:p>
          <a:p>
            <a:pPr marL="342900" lvl="0" indent="-342900">
              <a:lnSpc>
                <a:spcPct val="107000"/>
              </a:lnSpc>
              <a:spcAft>
                <a:spcPts val="800"/>
              </a:spcAft>
              <a:buSzPts val="1000"/>
              <a:buFont typeface="Symbol" panose="05050102010706020507" pitchFamily="18" charset="2"/>
              <a:buChar char=""/>
              <a:tabLst>
                <a:tab pos="457200" algn="l"/>
              </a:tabLst>
            </a:pPr>
            <a:r>
              <a:rPr lang="es-CL" sz="1800" b="1" kern="100">
                <a:effectLst/>
                <a:latin typeface="Calibri" panose="020F0502020204030204" pitchFamily="34" charset="0"/>
                <a:ea typeface="Calibri" panose="020F0502020204030204" pitchFamily="34" charset="0"/>
                <a:cs typeface="Mangal" panose="02040503050203030202" pitchFamily="18" charset="0"/>
              </a:rPr>
              <a:t>Test de Humo:</a:t>
            </a:r>
            <a:r>
              <a:rPr lang="es-CL" sz="1800" kern="100">
                <a:effectLst/>
                <a:latin typeface="Calibri" panose="020F0502020204030204" pitchFamily="34" charset="0"/>
                <a:ea typeface="Calibri" panose="020F0502020204030204" pitchFamily="34" charset="0"/>
                <a:cs typeface="Mangal" panose="02040503050203030202" pitchFamily="18" charset="0"/>
              </a:rPr>
              <a:t> Crear una página o anuncio que simule el producto y medir la respuesta de los usuarios.</a:t>
            </a:r>
          </a:p>
          <a:p>
            <a:pPr marL="342900" lvl="0" indent="-342900">
              <a:lnSpc>
                <a:spcPct val="107000"/>
              </a:lnSpc>
              <a:spcAft>
                <a:spcPts val="800"/>
              </a:spcAft>
              <a:buSzPts val="1000"/>
              <a:buFont typeface="Symbol" panose="05050102010706020507" pitchFamily="18" charset="2"/>
              <a:buChar char=""/>
              <a:tabLst>
                <a:tab pos="457200" algn="l"/>
              </a:tabLst>
            </a:pPr>
            <a:r>
              <a:rPr lang="es-CL" sz="1800" b="1" kern="100">
                <a:effectLst/>
                <a:latin typeface="Calibri" panose="020F0502020204030204" pitchFamily="34" charset="0"/>
                <a:ea typeface="Calibri" panose="020F0502020204030204" pitchFamily="34" charset="0"/>
                <a:cs typeface="Mangal" panose="02040503050203030202" pitchFamily="18" charset="0"/>
              </a:rPr>
              <a:t>Encuestas a Clientes:</a:t>
            </a:r>
            <a:r>
              <a:rPr lang="es-CL" sz="1800" kern="100">
                <a:effectLst/>
                <a:latin typeface="Calibri" panose="020F0502020204030204" pitchFamily="34" charset="0"/>
                <a:ea typeface="Calibri" panose="020F0502020204030204" pitchFamily="34" charset="0"/>
                <a:cs typeface="Mangal" panose="02040503050203030202" pitchFamily="18" charset="0"/>
              </a:rPr>
              <a:t> Recoger información directamente de los clientes para ajustar la propuesta de valor.</a:t>
            </a:r>
          </a:p>
          <a:p>
            <a:pPr marL="342900" lvl="0" indent="-342900">
              <a:lnSpc>
                <a:spcPct val="107000"/>
              </a:lnSpc>
              <a:spcAft>
                <a:spcPts val="800"/>
              </a:spcAft>
              <a:buSzPts val="1000"/>
              <a:buFont typeface="Symbol" panose="05050102010706020507" pitchFamily="18" charset="2"/>
              <a:buChar char=""/>
              <a:tabLst>
                <a:tab pos="457200" algn="l"/>
              </a:tabLst>
            </a:pPr>
            <a:r>
              <a:rPr lang="es-CL" sz="1800" b="1" kern="100">
                <a:effectLst/>
                <a:latin typeface="Calibri" panose="020F0502020204030204" pitchFamily="34" charset="0"/>
                <a:ea typeface="Calibri" panose="020F0502020204030204" pitchFamily="34" charset="0"/>
                <a:cs typeface="Mangal" panose="02040503050203030202" pitchFamily="18" charset="0"/>
              </a:rPr>
              <a:t>Prototipos </a:t>
            </a:r>
            <a:r>
              <a:rPr lang="es-CL" sz="1800" b="1" kern="100" err="1">
                <a:effectLst/>
                <a:latin typeface="Calibri" panose="020F0502020204030204" pitchFamily="34" charset="0"/>
                <a:ea typeface="Calibri" panose="020F0502020204030204" pitchFamily="34" charset="0"/>
                <a:cs typeface="Mangal" panose="02040503050203030202" pitchFamily="18" charset="0"/>
              </a:rPr>
              <a:t>Clicables</a:t>
            </a:r>
            <a:r>
              <a:rPr lang="es-CL" sz="1800" b="1" kern="100">
                <a:effectLst/>
                <a:latin typeface="Calibri" panose="020F0502020204030204" pitchFamily="34" charset="0"/>
                <a:ea typeface="Calibri" panose="020F0502020204030204" pitchFamily="34" charset="0"/>
                <a:cs typeface="Mangal" panose="02040503050203030202" pitchFamily="18" charset="0"/>
              </a:rPr>
              <a:t>:</a:t>
            </a:r>
            <a:r>
              <a:rPr lang="es-CL" sz="1800" kern="100">
                <a:effectLst/>
                <a:latin typeface="Calibri" panose="020F0502020204030204" pitchFamily="34" charset="0"/>
                <a:ea typeface="Calibri" panose="020F0502020204030204" pitchFamily="34" charset="0"/>
                <a:cs typeface="Mangal" panose="02040503050203030202" pitchFamily="18" charset="0"/>
              </a:rPr>
              <a:t> En productos digitales, crear versiones interactivas mínimas para obtener feedback temprano.</a:t>
            </a:r>
          </a:p>
          <a:p>
            <a:pPr marL="342900" lvl="0" indent="-342900">
              <a:lnSpc>
                <a:spcPct val="107000"/>
              </a:lnSpc>
              <a:spcAft>
                <a:spcPts val="800"/>
              </a:spcAft>
              <a:buSzPts val="1000"/>
              <a:buFont typeface="Symbol" panose="05050102010706020507" pitchFamily="18" charset="2"/>
              <a:buChar char=""/>
              <a:tabLst>
                <a:tab pos="457200" algn="l"/>
              </a:tabLst>
            </a:pPr>
            <a:r>
              <a:rPr lang="es-CL" sz="1800" b="1" kern="100">
                <a:effectLst/>
                <a:latin typeface="Calibri" panose="020F0502020204030204" pitchFamily="34" charset="0"/>
                <a:ea typeface="Calibri" panose="020F0502020204030204" pitchFamily="34" charset="0"/>
                <a:cs typeface="Mangal" panose="02040503050203030202" pitchFamily="18" charset="0"/>
              </a:rPr>
              <a:t>Pruebas de Usabilidad:</a:t>
            </a:r>
            <a:r>
              <a:rPr lang="es-CL" sz="1800" kern="100">
                <a:effectLst/>
                <a:latin typeface="Calibri" panose="020F0502020204030204" pitchFamily="34" charset="0"/>
                <a:ea typeface="Calibri" panose="020F0502020204030204" pitchFamily="34" charset="0"/>
                <a:cs typeface="Mangal" panose="02040503050203030202" pitchFamily="18" charset="0"/>
              </a:rPr>
              <a:t> Evaluar cómo los usuarios interactúan con el producto y qué mejoras se necesitan.</a:t>
            </a:r>
          </a:p>
          <a:p>
            <a:pPr marL="342900" lvl="0" indent="-342900">
              <a:lnSpc>
                <a:spcPct val="107000"/>
              </a:lnSpc>
              <a:spcAft>
                <a:spcPts val="800"/>
              </a:spcAft>
              <a:buSzPts val="1000"/>
              <a:buFont typeface="Symbol" panose="05050102010706020507" pitchFamily="18" charset="2"/>
              <a:buChar char=""/>
              <a:tabLst>
                <a:tab pos="457200" algn="l"/>
              </a:tabLst>
            </a:pPr>
            <a:r>
              <a:rPr lang="es-CL" sz="1800" b="1" kern="100" err="1">
                <a:effectLst/>
                <a:latin typeface="Calibri" panose="020F0502020204030204" pitchFamily="34" charset="0"/>
                <a:ea typeface="Calibri" panose="020F0502020204030204" pitchFamily="34" charset="0"/>
                <a:cs typeface="Mangal" panose="02040503050203030202" pitchFamily="18" charset="0"/>
              </a:rPr>
              <a:t>Landing</a:t>
            </a:r>
            <a:r>
              <a:rPr lang="es-CL" sz="1800" b="1" kern="100">
                <a:effectLst/>
                <a:latin typeface="Calibri" panose="020F0502020204030204" pitchFamily="34" charset="0"/>
                <a:ea typeface="Calibri" panose="020F0502020204030204" pitchFamily="34" charset="0"/>
                <a:cs typeface="Mangal" panose="02040503050203030202" pitchFamily="18" charset="0"/>
              </a:rPr>
              <a:t> Pages:</a:t>
            </a:r>
            <a:r>
              <a:rPr lang="es-CL" sz="1800" kern="100">
                <a:effectLst/>
                <a:latin typeface="Calibri" panose="020F0502020204030204" pitchFamily="34" charset="0"/>
                <a:ea typeface="Calibri" panose="020F0502020204030204" pitchFamily="34" charset="0"/>
                <a:cs typeface="Mangal" panose="02040503050203030202" pitchFamily="18" charset="0"/>
              </a:rPr>
              <a:t> Usar páginas de destino para validar el interés del mercado en la solución propuesta.</a:t>
            </a:r>
          </a:p>
          <a:p>
            <a:pPr marL="342900" lvl="0" indent="-342900">
              <a:lnSpc>
                <a:spcPct val="107000"/>
              </a:lnSpc>
              <a:spcAft>
                <a:spcPts val="800"/>
              </a:spcAft>
              <a:buSzPts val="1000"/>
              <a:buFont typeface="Symbol" panose="05050102010706020507" pitchFamily="18" charset="2"/>
              <a:buChar char=""/>
              <a:tabLst>
                <a:tab pos="457200" algn="l"/>
              </a:tabLst>
            </a:pPr>
            <a:r>
              <a:rPr lang="es-CL" sz="1800" b="1" kern="100">
                <a:effectLst/>
                <a:latin typeface="Calibri" panose="020F0502020204030204" pitchFamily="34" charset="0"/>
                <a:ea typeface="Calibri" panose="020F0502020204030204" pitchFamily="34" charset="0"/>
                <a:cs typeface="Mangal" panose="02040503050203030202" pitchFamily="18" charset="0"/>
              </a:rPr>
              <a:t>Crowdfunding:</a:t>
            </a:r>
            <a:r>
              <a:rPr lang="es-CL" sz="1800" kern="100">
                <a:effectLst/>
                <a:latin typeface="Calibri" panose="020F0502020204030204" pitchFamily="34" charset="0"/>
                <a:ea typeface="Calibri" panose="020F0502020204030204" pitchFamily="34" charset="0"/>
                <a:cs typeface="Mangal" panose="02040503050203030202" pitchFamily="18" charset="0"/>
              </a:rPr>
              <a:t> Presentar la idea en plataformas de crowdfunding para medir el interés antes de desarrollar el producto completo​.</a:t>
            </a:r>
          </a:p>
        </p:txBody>
      </p:sp>
      <p:sp>
        <p:nvSpPr>
          <p:cNvPr id="4" name="Marcador de número de diapositiva 3"/>
          <p:cNvSpPr>
            <a:spLocks noGrp="1"/>
          </p:cNvSpPr>
          <p:nvPr>
            <p:ph type="sldNum" sz="quarter" idx="5"/>
          </p:nvPr>
        </p:nvSpPr>
        <p:spPr/>
        <p:txBody>
          <a:bodyPr/>
          <a:lstStyle/>
          <a:p>
            <a:fld id="{73C07496-547B-41C3-867F-942261EC2B8F}" type="slidenum">
              <a:rPr lang="es-CL" smtClean="0"/>
              <a:t>8</a:t>
            </a:fld>
            <a:endParaRPr lang="es-CL"/>
          </a:p>
        </p:txBody>
      </p:sp>
    </p:spTree>
    <p:extLst>
      <p:ext uri="{BB962C8B-B14F-4D97-AF65-F5344CB8AC3E}">
        <p14:creationId xmlns:p14="http://schemas.microsoft.com/office/powerpoint/2010/main" val="534334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a:p>
        </p:txBody>
      </p:sp>
      <p:sp>
        <p:nvSpPr>
          <p:cNvPr id="4" name="Marcador de número de diapositiva 3"/>
          <p:cNvSpPr>
            <a:spLocks noGrp="1"/>
          </p:cNvSpPr>
          <p:nvPr>
            <p:ph type="sldNum" sz="quarter" idx="10"/>
          </p:nvPr>
        </p:nvSpPr>
        <p:spPr/>
        <p:txBody>
          <a:bodyPr/>
          <a:lstStyle/>
          <a:p>
            <a:fld id="{73C07496-547B-41C3-867F-942261EC2B8F}" type="slidenum">
              <a:rPr lang="es-CL" smtClean="0"/>
              <a:t>10</a:t>
            </a:fld>
            <a:endParaRPr lang="es-CL"/>
          </a:p>
        </p:txBody>
      </p:sp>
    </p:spTree>
    <p:extLst>
      <p:ext uri="{BB962C8B-B14F-4D97-AF65-F5344CB8AC3E}">
        <p14:creationId xmlns:p14="http://schemas.microsoft.com/office/powerpoint/2010/main" val="36425161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2.xml"/><Relationship Id="rId1" Type="http://schemas.openxmlformats.org/officeDocument/2006/relationships/tags" Target="../tags/tag1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DB2456BC-DEBA-5F6F-D1BC-17737D74C5BE}"/>
              </a:ext>
            </a:extLst>
          </p:cNvPr>
          <p:cNvGrpSpPr/>
          <p:nvPr userDrawn="1"/>
        </p:nvGrpSpPr>
        <p:grpSpPr>
          <a:xfrm>
            <a:off x="590550" y="0"/>
            <a:ext cx="3724366" cy="114300"/>
            <a:chOff x="0" y="0"/>
            <a:chExt cx="3343275" cy="219075"/>
          </a:xfrm>
        </p:grpSpPr>
        <p:sp>
          <p:nvSpPr>
            <p:cNvPr id="8" name="Rectángulo 7">
              <a:extLst>
                <a:ext uri="{FF2B5EF4-FFF2-40B4-BE49-F238E27FC236}">
                  <a16:creationId xmlns:a16="http://schemas.microsoft.com/office/drawing/2014/main" id="{BE0D3433-91F3-3706-49EE-5A40088BC046}"/>
                </a:ext>
              </a:extLst>
            </p:cNvPr>
            <p:cNvSpPr/>
            <p:nvPr/>
          </p:nvSpPr>
          <p:spPr>
            <a:xfrm>
              <a:off x="0" y="0"/>
              <a:ext cx="1114425" cy="219075"/>
            </a:xfrm>
            <a:prstGeom prst="rect">
              <a:avLst/>
            </a:prstGeom>
            <a:solidFill>
              <a:srgbClr val="2222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a:p>
          </p:txBody>
        </p:sp>
        <p:sp>
          <p:nvSpPr>
            <p:cNvPr id="9" name="Rectángulo 8">
              <a:extLst>
                <a:ext uri="{FF2B5EF4-FFF2-40B4-BE49-F238E27FC236}">
                  <a16:creationId xmlns:a16="http://schemas.microsoft.com/office/drawing/2014/main" id="{F7B3B7E3-181D-F66C-AC69-AC568A203581}"/>
                </a:ext>
              </a:extLst>
            </p:cNvPr>
            <p:cNvSpPr/>
            <p:nvPr/>
          </p:nvSpPr>
          <p:spPr>
            <a:xfrm>
              <a:off x="1114425" y="0"/>
              <a:ext cx="1114425" cy="219075"/>
            </a:xfrm>
            <a:prstGeom prst="rect">
              <a:avLst/>
            </a:prstGeom>
            <a:solidFill>
              <a:srgbClr val="4C4C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a:p>
          </p:txBody>
        </p:sp>
        <p:sp>
          <p:nvSpPr>
            <p:cNvPr id="10" name="Rectángulo 9">
              <a:extLst>
                <a:ext uri="{FF2B5EF4-FFF2-40B4-BE49-F238E27FC236}">
                  <a16:creationId xmlns:a16="http://schemas.microsoft.com/office/drawing/2014/main" id="{51D584E9-0C67-0FDD-40B9-24AB050B1680}"/>
                </a:ext>
              </a:extLst>
            </p:cNvPr>
            <p:cNvSpPr/>
            <p:nvPr/>
          </p:nvSpPr>
          <p:spPr>
            <a:xfrm>
              <a:off x="2228850" y="0"/>
              <a:ext cx="1114425" cy="219075"/>
            </a:xfrm>
            <a:prstGeom prst="rect">
              <a:avLst/>
            </a:prstGeom>
            <a:solidFill>
              <a:srgbClr val="E126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a:p>
          </p:txBody>
        </p:sp>
      </p:grpSp>
    </p:spTree>
    <p:custDataLst>
      <p:tags r:id="rId1"/>
    </p:custDataLst>
    <p:extLst>
      <p:ext uri="{BB962C8B-B14F-4D97-AF65-F5344CB8AC3E}">
        <p14:creationId xmlns:p14="http://schemas.microsoft.com/office/powerpoint/2010/main" val="133267304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iapositiva de título">
    <p:spTree>
      <p:nvGrpSpPr>
        <p:cNvPr id="1" name=""/>
        <p:cNvGrpSpPr/>
        <p:nvPr/>
      </p:nvGrpSpPr>
      <p:grpSpPr>
        <a:xfrm>
          <a:off x="0" y="0"/>
          <a:ext cx="0" cy="0"/>
          <a:chOff x="0" y="0"/>
          <a:chExt cx="0" cy="0"/>
        </a:xfrm>
      </p:grpSpPr>
      <p:pic>
        <p:nvPicPr>
          <p:cNvPr id="18" name="Imagen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94301" y="39010"/>
            <a:ext cx="1449031" cy="585779"/>
          </a:xfrm>
          <a:prstGeom prst="rect">
            <a:avLst/>
          </a:prstGeom>
        </p:spPr>
      </p:pic>
      <p:sp>
        <p:nvSpPr>
          <p:cNvPr id="9" name="Rectángulo 8"/>
          <p:cNvSpPr/>
          <p:nvPr userDrawn="1"/>
        </p:nvSpPr>
        <p:spPr>
          <a:xfrm>
            <a:off x="0" y="3089188"/>
            <a:ext cx="12191999" cy="37688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Texto&#10;&#10;Descripción generada automáticamente">
            <a:extLst>
              <a:ext uri="{FF2B5EF4-FFF2-40B4-BE49-F238E27FC236}">
                <a16:creationId xmlns:a16="http://schemas.microsoft.com/office/drawing/2014/main" id="{620E35C0-CC7E-8764-C843-73A932073D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95281" y="360363"/>
            <a:ext cx="1097280" cy="297362"/>
          </a:xfrm>
          <a:prstGeom prst="rect">
            <a:avLst/>
          </a:prstGeom>
        </p:spPr>
      </p:pic>
    </p:spTree>
    <p:extLst>
      <p:ext uri="{BB962C8B-B14F-4D97-AF65-F5344CB8AC3E}">
        <p14:creationId xmlns:p14="http://schemas.microsoft.com/office/powerpoint/2010/main" val="1611084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9FDEB600-5D99-40B0-901D-85C82512F974}" type="datetimeFigureOut">
              <a:rPr lang="es-CL" smtClean="0"/>
              <a:t>30-08-2024</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8836D2D7-FEDE-4BCC-B75C-593DEE3059F9}" type="slidenum">
              <a:rPr lang="es-CL" smtClean="0"/>
              <a:t>‹Nº›</a:t>
            </a:fld>
            <a:endParaRPr lang="es-CL"/>
          </a:p>
        </p:txBody>
      </p:sp>
      <p:pic>
        <p:nvPicPr>
          <p:cNvPr id="9" name="Imagen 8" descr="Texto&#10;&#10;Descripción generada automáticamente">
            <a:extLst>
              <a:ext uri="{FF2B5EF4-FFF2-40B4-BE49-F238E27FC236}">
                <a16:creationId xmlns:a16="http://schemas.microsoft.com/office/drawing/2014/main" id="{DAF6C811-B687-2F8C-A950-1615B5EFB0E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95281" y="360363"/>
            <a:ext cx="1097280" cy="297362"/>
          </a:xfrm>
          <a:prstGeom prst="rect">
            <a:avLst/>
          </a:prstGeom>
        </p:spPr>
      </p:pic>
      <p:grpSp>
        <p:nvGrpSpPr>
          <p:cNvPr id="10" name="Grupo 9">
            <a:extLst>
              <a:ext uri="{FF2B5EF4-FFF2-40B4-BE49-F238E27FC236}">
                <a16:creationId xmlns:a16="http://schemas.microsoft.com/office/drawing/2014/main" id="{924A37B4-D315-F474-CE9D-0E9DE61115A6}"/>
              </a:ext>
            </a:extLst>
          </p:cNvPr>
          <p:cNvGrpSpPr/>
          <p:nvPr userDrawn="1"/>
        </p:nvGrpSpPr>
        <p:grpSpPr>
          <a:xfrm>
            <a:off x="590550" y="0"/>
            <a:ext cx="3724366" cy="114300"/>
            <a:chOff x="0" y="0"/>
            <a:chExt cx="3343275" cy="219075"/>
          </a:xfrm>
        </p:grpSpPr>
        <p:sp>
          <p:nvSpPr>
            <p:cNvPr id="11" name="Rectángulo 10">
              <a:extLst>
                <a:ext uri="{FF2B5EF4-FFF2-40B4-BE49-F238E27FC236}">
                  <a16:creationId xmlns:a16="http://schemas.microsoft.com/office/drawing/2014/main" id="{556E5981-46FF-779A-B8A7-FBC0EF0E3E79}"/>
                </a:ext>
              </a:extLst>
            </p:cNvPr>
            <p:cNvSpPr/>
            <p:nvPr/>
          </p:nvSpPr>
          <p:spPr>
            <a:xfrm>
              <a:off x="0" y="0"/>
              <a:ext cx="1114425" cy="219075"/>
            </a:xfrm>
            <a:prstGeom prst="rect">
              <a:avLst/>
            </a:prstGeom>
            <a:solidFill>
              <a:srgbClr val="2222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a:p>
          </p:txBody>
        </p:sp>
        <p:sp>
          <p:nvSpPr>
            <p:cNvPr id="12" name="Rectángulo 11">
              <a:extLst>
                <a:ext uri="{FF2B5EF4-FFF2-40B4-BE49-F238E27FC236}">
                  <a16:creationId xmlns:a16="http://schemas.microsoft.com/office/drawing/2014/main" id="{58673C7C-7734-3CBE-D6BE-19983D0C93BE}"/>
                </a:ext>
              </a:extLst>
            </p:cNvPr>
            <p:cNvSpPr/>
            <p:nvPr/>
          </p:nvSpPr>
          <p:spPr>
            <a:xfrm>
              <a:off x="1114425" y="0"/>
              <a:ext cx="1114425" cy="219075"/>
            </a:xfrm>
            <a:prstGeom prst="rect">
              <a:avLst/>
            </a:prstGeom>
            <a:solidFill>
              <a:srgbClr val="4C4C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a:p>
          </p:txBody>
        </p:sp>
        <p:sp>
          <p:nvSpPr>
            <p:cNvPr id="13" name="Rectángulo 12">
              <a:extLst>
                <a:ext uri="{FF2B5EF4-FFF2-40B4-BE49-F238E27FC236}">
                  <a16:creationId xmlns:a16="http://schemas.microsoft.com/office/drawing/2014/main" id="{7537CD83-43A4-A16C-507C-B9C4E1077283}"/>
                </a:ext>
              </a:extLst>
            </p:cNvPr>
            <p:cNvSpPr/>
            <p:nvPr/>
          </p:nvSpPr>
          <p:spPr>
            <a:xfrm>
              <a:off x="2228850" y="0"/>
              <a:ext cx="1114425" cy="219075"/>
            </a:xfrm>
            <a:prstGeom prst="rect">
              <a:avLst/>
            </a:prstGeom>
            <a:solidFill>
              <a:srgbClr val="E126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a:p>
          </p:txBody>
        </p:sp>
      </p:grpSp>
    </p:spTree>
    <p:extLst>
      <p:ext uri="{BB962C8B-B14F-4D97-AF65-F5344CB8AC3E}">
        <p14:creationId xmlns:p14="http://schemas.microsoft.com/office/powerpoint/2010/main" val="2566348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9FDEB600-5D99-40B0-901D-85C82512F974}" type="datetimeFigureOut">
              <a:rPr lang="es-CL" smtClean="0"/>
              <a:t>30-08-2024</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8836D2D7-FEDE-4BCC-B75C-593DEE3059F9}" type="slidenum">
              <a:rPr lang="es-CL" smtClean="0"/>
              <a:t>‹Nº›</a:t>
            </a:fld>
            <a:endParaRPr lang="es-CL"/>
          </a:p>
        </p:txBody>
      </p:sp>
    </p:spTree>
    <p:extLst>
      <p:ext uri="{BB962C8B-B14F-4D97-AF65-F5344CB8AC3E}">
        <p14:creationId xmlns:p14="http://schemas.microsoft.com/office/powerpoint/2010/main" val="3521661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p:txBody>
          <a:bodyPr/>
          <a:lstStyle/>
          <a:p>
            <a:fld id="{9FDEB600-5D99-40B0-901D-85C82512F974}" type="datetimeFigureOut">
              <a:rPr lang="es-CL" smtClean="0"/>
              <a:t>30-08-2024</a:t>
            </a:fld>
            <a:endParaRPr lang="es-CL"/>
          </a:p>
        </p:txBody>
      </p:sp>
      <p:sp>
        <p:nvSpPr>
          <p:cNvPr id="6" name="Footer Placeholder 5"/>
          <p:cNvSpPr>
            <a:spLocks noGrp="1"/>
          </p:cNvSpPr>
          <p:nvPr>
            <p:ph type="ftr" sz="quarter" idx="11"/>
          </p:nvPr>
        </p:nvSpPr>
        <p:spPr/>
        <p:txBody>
          <a:bodyPr/>
          <a:lstStyle/>
          <a:p>
            <a:endParaRPr lang="es-CL"/>
          </a:p>
        </p:txBody>
      </p:sp>
      <p:sp>
        <p:nvSpPr>
          <p:cNvPr id="7" name="Slide Number Placeholder 6"/>
          <p:cNvSpPr>
            <a:spLocks noGrp="1"/>
          </p:cNvSpPr>
          <p:nvPr>
            <p:ph type="sldNum" sz="quarter" idx="12"/>
          </p:nvPr>
        </p:nvSpPr>
        <p:spPr/>
        <p:txBody>
          <a:bodyPr/>
          <a:lstStyle/>
          <a:p>
            <a:fld id="{8836D2D7-FEDE-4BCC-B75C-593DEE3059F9}" type="slidenum">
              <a:rPr lang="es-CL" smtClean="0"/>
              <a:t>‹Nº›</a:t>
            </a:fld>
            <a:endParaRPr lang="es-CL"/>
          </a:p>
        </p:txBody>
      </p:sp>
    </p:spTree>
    <p:custDataLst>
      <p:tags r:id="rId1"/>
    </p:custDataLst>
    <p:extLst>
      <p:ext uri="{BB962C8B-B14F-4D97-AF65-F5344CB8AC3E}">
        <p14:creationId xmlns:p14="http://schemas.microsoft.com/office/powerpoint/2010/main" val="37925785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9FDEB600-5D99-40B0-901D-85C82512F974}" type="datetimeFigureOut">
              <a:rPr lang="es-CL" smtClean="0"/>
              <a:t>30-08-2024</a:t>
            </a:fld>
            <a:endParaRPr lang="es-CL"/>
          </a:p>
        </p:txBody>
      </p:sp>
      <p:sp>
        <p:nvSpPr>
          <p:cNvPr id="8" name="Footer Placeholder 7"/>
          <p:cNvSpPr>
            <a:spLocks noGrp="1"/>
          </p:cNvSpPr>
          <p:nvPr>
            <p:ph type="ftr" sz="quarter" idx="11"/>
          </p:nvPr>
        </p:nvSpPr>
        <p:spPr/>
        <p:txBody>
          <a:bodyPr/>
          <a:lstStyle/>
          <a:p>
            <a:endParaRPr lang="es-CL"/>
          </a:p>
        </p:txBody>
      </p:sp>
      <p:sp>
        <p:nvSpPr>
          <p:cNvPr id="9" name="Slide Number Placeholder 8"/>
          <p:cNvSpPr>
            <a:spLocks noGrp="1"/>
          </p:cNvSpPr>
          <p:nvPr>
            <p:ph type="sldNum" sz="quarter" idx="12"/>
          </p:nvPr>
        </p:nvSpPr>
        <p:spPr/>
        <p:txBody>
          <a:bodyPr/>
          <a:lstStyle/>
          <a:p>
            <a:fld id="{8836D2D7-FEDE-4BCC-B75C-593DEE3059F9}" type="slidenum">
              <a:rPr lang="es-CL" smtClean="0"/>
              <a:t>‹Nº›</a:t>
            </a:fld>
            <a:endParaRPr lang="es-CL"/>
          </a:p>
        </p:txBody>
      </p:sp>
    </p:spTree>
    <p:extLst>
      <p:ext uri="{BB962C8B-B14F-4D97-AF65-F5344CB8AC3E}">
        <p14:creationId xmlns:p14="http://schemas.microsoft.com/office/powerpoint/2010/main" val="41681016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p>
            <a:fld id="{9FDEB600-5D99-40B0-901D-85C82512F974}" type="datetimeFigureOut">
              <a:rPr lang="es-CL" smtClean="0"/>
              <a:t>30-08-2024</a:t>
            </a:fld>
            <a:endParaRPr lang="es-CL"/>
          </a:p>
        </p:txBody>
      </p:sp>
      <p:sp>
        <p:nvSpPr>
          <p:cNvPr id="4" name="Footer Placeholder 3"/>
          <p:cNvSpPr>
            <a:spLocks noGrp="1"/>
          </p:cNvSpPr>
          <p:nvPr>
            <p:ph type="ftr" sz="quarter" idx="11"/>
          </p:nvPr>
        </p:nvSpPr>
        <p:spPr/>
        <p:txBody>
          <a:bodyPr/>
          <a:lstStyle/>
          <a:p>
            <a:endParaRPr lang="es-CL"/>
          </a:p>
        </p:txBody>
      </p:sp>
      <p:sp>
        <p:nvSpPr>
          <p:cNvPr id="5" name="Slide Number Placeholder 4"/>
          <p:cNvSpPr>
            <a:spLocks noGrp="1"/>
          </p:cNvSpPr>
          <p:nvPr>
            <p:ph type="sldNum" sz="quarter" idx="12"/>
          </p:nvPr>
        </p:nvSpPr>
        <p:spPr/>
        <p:txBody>
          <a:bodyPr/>
          <a:lstStyle/>
          <a:p>
            <a:fld id="{8836D2D7-FEDE-4BCC-B75C-593DEE3059F9}" type="slidenum">
              <a:rPr lang="es-CL" smtClean="0"/>
              <a:t>‹Nº›</a:t>
            </a:fld>
            <a:endParaRPr lang="es-CL"/>
          </a:p>
        </p:txBody>
      </p:sp>
    </p:spTree>
    <p:extLst>
      <p:ext uri="{BB962C8B-B14F-4D97-AF65-F5344CB8AC3E}">
        <p14:creationId xmlns:p14="http://schemas.microsoft.com/office/powerpoint/2010/main" val="27004405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DEB600-5D99-40B0-901D-85C82512F974}" type="datetimeFigureOut">
              <a:rPr lang="es-CL" smtClean="0"/>
              <a:t>30-08-2024</a:t>
            </a:fld>
            <a:endParaRPr lang="es-CL"/>
          </a:p>
        </p:txBody>
      </p:sp>
      <p:sp>
        <p:nvSpPr>
          <p:cNvPr id="3" name="Footer Placeholder 2"/>
          <p:cNvSpPr>
            <a:spLocks noGrp="1"/>
          </p:cNvSpPr>
          <p:nvPr>
            <p:ph type="ftr" sz="quarter" idx="11"/>
          </p:nvPr>
        </p:nvSpPr>
        <p:spPr/>
        <p:txBody>
          <a:bodyPr/>
          <a:lstStyle/>
          <a:p>
            <a:endParaRPr lang="es-CL"/>
          </a:p>
        </p:txBody>
      </p:sp>
      <p:sp>
        <p:nvSpPr>
          <p:cNvPr id="4" name="Slide Number Placeholder 3"/>
          <p:cNvSpPr>
            <a:spLocks noGrp="1"/>
          </p:cNvSpPr>
          <p:nvPr>
            <p:ph type="sldNum" sz="quarter" idx="12"/>
          </p:nvPr>
        </p:nvSpPr>
        <p:spPr/>
        <p:txBody>
          <a:bodyPr/>
          <a:lstStyle/>
          <a:p>
            <a:fld id="{8836D2D7-FEDE-4BCC-B75C-593DEE3059F9}" type="slidenum">
              <a:rPr lang="es-CL" smtClean="0"/>
              <a:t>‹Nº›</a:t>
            </a:fld>
            <a:endParaRPr lang="es-CL"/>
          </a:p>
        </p:txBody>
      </p:sp>
    </p:spTree>
    <p:extLst>
      <p:ext uri="{BB962C8B-B14F-4D97-AF65-F5344CB8AC3E}">
        <p14:creationId xmlns:p14="http://schemas.microsoft.com/office/powerpoint/2010/main" val="1744018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FDEB600-5D99-40B0-901D-85C82512F974}" type="datetimeFigureOut">
              <a:rPr lang="es-CL" smtClean="0"/>
              <a:t>30-08-2024</a:t>
            </a:fld>
            <a:endParaRPr lang="es-CL"/>
          </a:p>
        </p:txBody>
      </p:sp>
      <p:sp>
        <p:nvSpPr>
          <p:cNvPr id="6" name="Footer Placeholder 5"/>
          <p:cNvSpPr>
            <a:spLocks noGrp="1"/>
          </p:cNvSpPr>
          <p:nvPr>
            <p:ph type="ftr" sz="quarter" idx="11"/>
          </p:nvPr>
        </p:nvSpPr>
        <p:spPr/>
        <p:txBody>
          <a:bodyPr/>
          <a:lstStyle/>
          <a:p>
            <a:endParaRPr lang="es-CL"/>
          </a:p>
        </p:txBody>
      </p:sp>
      <p:sp>
        <p:nvSpPr>
          <p:cNvPr id="7" name="Slide Number Placeholder 6"/>
          <p:cNvSpPr>
            <a:spLocks noGrp="1"/>
          </p:cNvSpPr>
          <p:nvPr>
            <p:ph type="sldNum" sz="quarter" idx="12"/>
          </p:nvPr>
        </p:nvSpPr>
        <p:spPr/>
        <p:txBody>
          <a:bodyPr/>
          <a:lstStyle/>
          <a:p>
            <a:fld id="{8836D2D7-FEDE-4BCC-B75C-593DEE3059F9}" type="slidenum">
              <a:rPr lang="es-CL" smtClean="0"/>
              <a:t>‹Nº›</a:t>
            </a:fld>
            <a:endParaRPr lang="es-CL"/>
          </a:p>
        </p:txBody>
      </p:sp>
    </p:spTree>
    <p:extLst>
      <p:ext uri="{BB962C8B-B14F-4D97-AF65-F5344CB8AC3E}">
        <p14:creationId xmlns:p14="http://schemas.microsoft.com/office/powerpoint/2010/main" val="15458522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FDEB600-5D99-40B0-901D-85C82512F974}" type="datetimeFigureOut">
              <a:rPr lang="es-CL" smtClean="0"/>
              <a:t>30-08-2024</a:t>
            </a:fld>
            <a:endParaRPr lang="es-CL"/>
          </a:p>
        </p:txBody>
      </p:sp>
      <p:sp>
        <p:nvSpPr>
          <p:cNvPr id="6" name="Footer Placeholder 5"/>
          <p:cNvSpPr>
            <a:spLocks noGrp="1"/>
          </p:cNvSpPr>
          <p:nvPr>
            <p:ph type="ftr" sz="quarter" idx="11"/>
          </p:nvPr>
        </p:nvSpPr>
        <p:spPr/>
        <p:txBody>
          <a:bodyPr/>
          <a:lstStyle/>
          <a:p>
            <a:endParaRPr lang="es-CL"/>
          </a:p>
        </p:txBody>
      </p:sp>
      <p:sp>
        <p:nvSpPr>
          <p:cNvPr id="7" name="Slide Number Placeholder 6"/>
          <p:cNvSpPr>
            <a:spLocks noGrp="1"/>
          </p:cNvSpPr>
          <p:nvPr>
            <p:ph type="sldNum" sz="quarter" idx="12"/>
          </p:nvPr>
        </p:nvSpPr>
        <p:spPr/>
        <p:txBody>
          <a:bodyPr/>
          <a:lstStyle/>
          <a:p>
            <a:fld id="{8836D2D7-FEDE-4BCC-B75C-593DEE3059F9}" type="slidenum">
              <a:rPr lang="es-CL" smtClean="0"/>
              <a:t>‹Nº›</a:t>
            </a:fld>
            <a:endParaRPr lang="es-CL"/>
          </a:p>
        </p:txBody>
      </p:sp>
    </p:spTree>
    <p:extLst>
      <p:ext uri="{BB962C8B-B14F-4D97-AF65-F5344CB8AC3E}">
        <p14:creationId xmlns:p14="http://schemas.microsoft.com/office/powerpoint/2010/main" val="34626940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9FDEB600-5D99-40B0-901D-85C82512F974}" type="datetimeFigureOut">
              <a:rPr lang="es-CL" smtClean="0"/>
              <a:t>30-08-2024</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8836D2D7-FEDE-4BCC-B75C-593DEE3059F9}" type="slidenum">
              <a:rPr lang="es-CL" smtClean="0"/>
              <a:t>‹Nº›</a:t>
            </a:fld>
            <a:endParaRPr lang="es-CL"/>
          </a:p>
        </p:txBody>
      </p:sp>
    </p:spTree>
    <p:extLst>
      <p:ext uri="{BB962C8B-B14F-4D97-AF65-F5344CB8AC3E}">
        <p14:creationId xmlns:p14="http://schemas.microsoft.com/office/powerpoint/2010/main" val="2701775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9_Diapositiva de título">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DB2456BC-DEBA-5F6F-D1BC-17737D74C5BE}"/>
              </a:ext>
            </a:extLst>
          </p:cNvPr>
          <p:cNvGrpSpPr/>
          <p:nvPr userDrawn="1"/>
        </p:nvGrpSpPr>
        <p:grpSpPr>
          <a:xfrm>
            <a:off x="590550" y="0"/>
            <a:ext cx="3724366" cy="114300"/>
            <a:chOff x="0" y="0"/>
            <a:chExt cx="3343275" cy="219075"/>
          </a:xfrm>
        </p:grpSpPr>
        <p:sp>
          <p:nvSpPr>
            <p:cNvPr id="8" name="Rectángulo 7">
              <a:extLst>
                <a:ext uri="{FF2B5EF4-FFF2-40B4-BE49-F238E27FC236}">
                  <a16:creationId xmlns:a16="http://schemas.microsoft.com/office/drawing/2014/main" id="{BE0D3433-91F3-3706-49EE-5A40088BC046}"/>
                </a:ext>
              </a:extLst>
            </p:cNvPr>
            <p:cNvSpPr/>
            <p:nvPr/>
          </p:nvSpPr>
          <p:spPr>
            <a:xfrm>
              <a:off x="0" y="0"/>
              <a:ext cx="1114425" cy="219075"/>
            </a:xfrm>
            <a:prstGeom prst="rect">
              <a:avLst/>
            </a:prstGeom>
            <a:solidFill>
              <a:srgbClr val="2222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a:p>
          </p:txBody>
        </p:sp>
        <p:sp>
          <p:nvSpPr>
            <p:cNvPr id="9" name="Rectángulo 8">
              <a:extLst>
                <a:ext uri="{FF2B5EF4-FFF2-40B4-BE49-F238E27FC236}">
                  <a16:creationId xmlns:a16="http://schemas.microsoft.com/office/drawing/2014/main" id="{F7B3B7E3-181D-F66C-AC69-AC568A203581}"/>
                </a:ext>
              </a:extLst>
            </p:cNvPr>
            <p:cNvSpPr/>
            <p:nvPr/>
          </p:nvSpPr>
          <p:spPr>
            <a:xfrm>
              <a:off x="1114425" y="0"/>
              <a:ext cx="1114425" cy="219075"/>
            </a:xfrm>
            <a:prstGeom prst="rect">
              <a:avLst/>
            </a:prstGeom>
            <a:solidFill>
              <a:srgbClr val="4C4C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a:p>
          </p:txBody>
        </p:sp>
        <p:sp>
          <p:nvSpPr>
            <p:cNvPr id="10" name="Rectángulo 9">
              <a:extLst>
                <a:ext uri="{FF2B5EF4-FFF2-40B4-BE49-F238E27FC236}">
                  <a16:creationId xmlns:a16="http://schemas.microsoft.com/office/drawing/2014/main" id="{51D584E9-0C67-0FDD-40B9-24AB050B1680}"/>
                </a:ext>
              </a:extLst>
            </p:cNvPr>
            <p:cNvSpPr/>
            <p:nvPr/>
          </p:nvSpPr>
          <p:spPr>
            <a:xfrm>
              <a:off x="2228850" y="0"/>
              <a:ext cx="1114425" cy="219075"/>
            </a:xfrm>
            <a:prstGeom prst="rect">
              <a:avLst/>
            </a:prstGeom>
            <a:solidFill>
              <a:srgbClr val="E126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a:p>
          </p:txBody>
        </p:sp>
      </p:grpSp>
      <p:pic>
        <p:nvPicPr>
          <p:cNvPr id="3" name="Imagen 2" descr="Una imagen de un videojuego&#10;&#10;Descripción generada automáticamente con confianza baja">
            <a:extLst>
              <a:ext uri="{FF2B5EF4-FFF2-40B4-BE49-F238E27FC236}">
                <a16:creationId xmlns:a16="http://schemas.microsoft.com/office/drawing/2014/main" id="{6F54F408-0B2E-E093-0368-03F1FC47FB6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18326" b="55468"/>
          <a:stretch/>
        </p:blipFill>
        <p:spPr>
          <a:xfrm>
            <a:off x="0" y="4598377"/>
            <a:ext cx="12192000" cy="2259622"/>
          </a:xfrm>
          <a:prstGeom prst="rect">
            <a:avLst/>
          </a:prstGeom>
        </p:spPr>
      </p:pic>
    </p:spTree>
    <p:custDataLst>
      <p:tags r:id="rId1"/>
    </p:custDataLst>
    <p:extLst>
      <p:ext uri="{BB962C8B-B14F-4D97-AF65-F5344CB8AC3E}">
        <p14:creationId xmlns:p14="http://schemas.microsoft.com/office/powerpoint/2010/main" val="22226701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9FDEB600-5D99-40B0-901D-85C82512F974}" type="datetimeFigureOut">
              <a:rPr lang="es-CL" smtClean="0"/>
              <a:t>30-08-2024</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8836D2D7-FEDE-4BCC-B75C-593DEE3059F9}" type="slidenum">
              <a:rPr lang="es-CL" smtClean="0"/>
              <a:t>‹Nº›</a:t>
            </a:fld>
            <a:endParaRPr lang="es-CL"/>
          </a:p>
        </p:txBody>
      </p:sp>
    </p:spTree>
    <p:extLst>
      <p:ext uri="{BB962C8B-B14F-4D97-AF65-F5344CB8AC3E}">
        <p14:creationId xmlns:p14="http://schemas.microsoft.com/office/powerpoint/2010/main" val="40593376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Diapositiva de título">
    <p:spTree>
      <p:nvGrpSpPr>
        <p:cNvPr id="1" name=""/>
        <p:cNvGrpSpPr/>
        <p:nvPr/>
      </p:nvGrpSpPr>
      <p:grpSpPr>
        <a:xfrm>
          <a:off x="0" y="0"/>
          <a:ext cx="0" cy="0"/>
          <a:chOff x="0" y="0"/>
          <a:chExt cx="0" cy="0"/>
        </a:xfrm>
      </p:grpSpPr>
      <p:pic>
        <p:nvPicPr>
          <p:cNvPr id="3" name="Imagen 2" descr="Logotipo&#10;&#10;Descripción generada automáticamente con confianza media">
            <a:extLst>
              <a:ext uri="{FF2B5EF4-FFF2-40B4-BE49-F238E27FC236}">
                <a16:creationId xmlns:a16="http://schemas.microsoft.com/office/drawing/2014/main" id="{1CC59783-355A-3923-7E3E-BFF89B8E5B0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5943600" cy="6858000"/>
          </a:xfrm>
          <a:prstGeom prst="rect">
            <a:avLst/>
          </a:prstGeom>
        </p:spPr>
      </p:pic>
      <p:grpSp>
        <p:nvGrpSpPr>
          <p:cNvPr id="7" name="Grupo 6">
            <a:extLst>
              <a:ext uri="{FF2B5EF4-FFF2-40B4-BE49-F238E27FC236}">
                <a16:creationId xmlns:a16="http://schemas.microsoft.com/office/drawing/2014/main" id="{DB2456BC-DEBA-5F6F-D1BC-17737D74C5BE}"/>
              </a:ext>
            </a:extLst>
          </p:cNvPr>
          <p:cNvGrpSpPr/>
          <p:nvPr userDrawn="1"/>
        </p:nvGrpSpPr>
        <p:grpSpPr>
          <a:xfrm>
            <a:off x="590550" y="0"/>
            <a:ext cx="3724366" cy="114300"/>
            <a:chOff x="0" y="0"/>
            <a:chExt cx="3343275" cy="219075"/>
          </a:xfrm>
        </p:grpSpPr>
        <p:sp>
          <p:nvSpPr>
            <p:cNvPr id="8" name="Rectángulo 7">
              <a:extLst>
                <a:ext uri="{FF2B5EF4-FFF2-40B4-BE49-F238E27FC236}">
                  <a16:creationId xmlns:a16="http://schemas.microsoft.com/office/drawing/2014/main" id="{BE0D3433-91F3-3706-49EE-5A40088BC046}"/>
                </a:ext>
              </a:extLst>
            </p:cNvPr>
            <p:cNvSpPr/>
            <p:nvPr/>
          </p:nvSpPr>
          <p:spPr>
            <a:xfrm>
              <a:off x="0" y="0"/>
              <a:ext cx="1114425" cy="219075"/>
            </a:xfrm>
            <a:prstGeom prst="rect">
              <a:avLst/>
            </a:prstGeom>
            <a:solidFill>
              <a:srgbClr val="2222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prstClr val="white"/>
                </a:solidFill>
                <a:effectLst/>
                <a:uLnTx/>
                <a:uFillTx/>
                <a:latin typeface="Open Sans"/>
                <a:ea typeface="+mn-ea"/>
                <a:cs typeface="+mn-cs"/>
              </a:endParaRPr>
            </a:p>
          </p:txBody>
        </p:sp>
        <p:sp>
          <p:nvSpPr>
            <p:cNvPr id="9" name="Rectángulo 8">
              <a:extLst>
                <a:ext uri="{FF2B5EF4-FFF2-40B4-BE49-F238E27FC236}">
                  <a16:creationId xmlns:a16="http://schemas.microsoft.com/office/drawing/2014/main" id="{F7B3B7E3-181D-F66C-AC69-AC568A203581}"/>
                </a:ext>
              </a:extLst>
            </p:cNvPr>
            <p:cNvSpPr/>
            <p:nvPr/>
          </p:nvSpPr>
          <p:spPr>
            <a:xfrm>
              <a:off x="1114425" y="0"/>
              <a:ext cx="1114425" cy="219075"/>
            </a:xfrm>
            <a:prstGeom prst="rect">
              <a:avLst/>
            </a:prstGeom>
            <a:solidFill>
              <a:srgbClr val="4C4C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prstClr val="white"/>
                </a:solidFill>
                <a:effectLst/>
                <a:uLnTx/>
                <a:uFillTx/>
                <a:latin typeface="Open Sans"/>
                <a:ea typeface="+mn-ea"/>
                <a:cs typeface="+mn-cs"/>
              </a:endParaRPr>
            </a:p>
          </p:txBody>
        </p:sp>
        <p:sp>
          <p:nvSpPr>
            <p:cNvPr id="10" name="Rectángulo 9">
              <a:extLst>
                <a:ext uri="{FF2B5EF4-FFF2-40B4-BE49-F238E27FC236}">
                  <a16:creationId xmlns:a16="http://schemas.microsoft.com/office/drawing/2014/main" id="{51D584E9-0C67-0FDD-40B9-24AB050B1680}"/>
                </a:ext>
              </a:extLst>
            </p:cNvPr>
            <p:cNvSpPr/>
            <p:nvPr/>
          </p:nvSpPr>
          <p:spPr>
            <a:xfrm>
              <a:off x="2228850" y="0"/>
              <a:ext cx="1114425" cy="219075"/>
            </a:xfrm>
            <a:prstGeom prst="rect">
              <a:avLst/>
            </a:prstGeom>
            <a:solidFill>
              <a:srgbClr val="E126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prstClr val="white"/>
                </a:solidFill>
                <a:effectLst/>
                <a:uLnTx/>
                <a:uFillTx/>
                <a:latin typeface="Open Sans"/>
                <a:ea typeface="+mn-ea"/>
                <a:cs typeface="+mn-cs"/>
              </a:endParaRPr>
            </a:p>
          </p:txBody>
        </p:sp>
      </p:grpSp>
    </p:spTree>
    <p:custDataLst>
      <p:tags r:id="rId1"/>
    </p:custDataLst>
    <p:extLst>
      <p:ext uri="{BB962C8B-B14F-4D97-AF65-F5344CB8AC3E}">
        <p14:creationId xmlns:p14="http://schemas.microsoft.com/office/powerpoint/2010/main" val="407824969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8_Diapositiva de título">
    <p:spTree>
      <p:nvGrpSpPr>
        <p:cNvPr id="1" name=""/>
        <p:cNvGrpSpPr/>
        <p:nvPr/>
      </p:nvGrpSpPr>
      <p:grpSpPr>
        <a:xfrm>
          <a:off x="0" y="0"/>
          <a:ext cx="0" cy="0"/>
          <a:chOff x="0" y="0"/>
          <a:chExt cx="0" cy="0"/>
        </a:xfrm>
      </p:grpSpPr>
      <p:pic>
        <p:nvPicPr>
          <p:cNvPr id="3" name="Imagen 2" descr="Mapa&#10;&#10;Descripción generada automáticamente">
            <a:extLst>
              <a:ext uri="{FF2B5EF4-FFF2-40B4-BE49-F238E27FC236}">
                <a16:creationId xmlns:a16="http://schemas.microsoft.com/office/drawing/2014/main" id="{26F61EB7-5070-BA67-1A28-6B268ECDB2D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7778"/>
          <a:stretch/>
        </p:blipFill>
        <p:spPr>
          <a:xfrm>
            <a:off x="6096000" y="0"/>
            <a:ext cx="6096000" cy="6858000"/>
          </a:xfrm>
          <a:prstGeom prst="rect">
            <a:avLst/>
          </a:prstGeom>
        </p:spPr>
      </p:pic>
      <p:grpSp>
        <p:nvGrpSpPr>
          <p:cNvPr id="7" name="Grupo 6">
            <a:extLst>
              <a:ext uri="{FF2B5EF4-FFF2-40B4-BE49-F238E27FC236}">
                <a16:creationId xmlns:a16="http://schemas.microsoft.com/office/drawing/2014/main" id="{DB2456BC-DEBA-5F6F-D1BC-17737D74C5BE}"/>
              </a:ext>
            </a:extLst>
          </p:cNvPr>
          <p:cNvGrpSpPr/>
          <p:nvPr userDrawn="1"/>
        </p:nvGrpSpPr>
        <p:grpSpPr>
          <a:xfrm>
            <a:off x="590550" y="0"/>
            <a:ext cx="3724366" cy="114300"/>
            <a:chOff x="0" y="0"/>
            <a:chExt cx="3343275" cy="219075"/>
          </a:xfrm>
        </p:grpSpPr>
        <p:sp>
          <p:nvSpPr>
            <p:cNvPr id="8" name="Rectángulo 7">
              <a:extLst>
                <a:ext uri="{FF2B5EF4-FFF2-40B4-BE49-F238E27FC236}">
                  <a16:creationId xmlns:a16="http://schemas.microsoft.com/office/drawing/2014/main" id="{BE0D3433-91F3-3706-49EE-5A40088BC046}"/>
                </a:ext>
              </a:extLst>
            </p:cNvPr>
            <p:cNvSpPr/>
            <p:nvPr/>
          </p:nvSpPr>
          <p:spPr>
            <a:xfrm>
              <a:off x="0" y="0"/>
              <a:ext cx="1114425" cy="219075"/>
            </a:xfrm>
            <a:prstGeom prst="rect">
              <a:avLst/>
            </a:prstGeom>
            <a:solidFill>
              <a:srgbClr val="2222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a:p>
          </p:txBody>
        </p:sp>
        <p:sp>
          <p:nvSpPr>
            <p:cNvPr id="9" name="Rectángulo 8">
              <a:extLst>
                <a:ext uri="{FF2B5EF4-FFF2-40B4-BE49-F238E27FC236}">
                  <a16:creationId xmlns:a16="http://schemas.microsoft.com/office/drawing/2014/main" id="{F7B3B7E3-181D-F66C-AC69-AC568A203581}"/>
                </a:ext>
              </a:extLst>
            </p:cNvPr>
            <p:cNvSpPr/>
            <p:nvPr/>
          </p:nvSpPr>
          <p:spPr>
            <a:xfrm>
              <a:off x="1114425" y="0"/>
              <a:ext cx="1114425" cy="219075"/>
            </a:xfrm>
            <a:prstGeom prst="rect">
              <a:avLst/>
            </a:prstGeom>
            <a:solidFill>
              <a:srgbClr val="4C4C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a:p>
          </p:txBody>
        </p:sp>
        <p:sp>
          <p:nvSpPr>
            <p:cNvPr id="10" name="Rectángulo 9">
              <a:extLst>
                <a:ext uri="{FF2B5EF4-FFF2-40B4-BE49-F238E27FC236}">
                  <a16:creationId xmlns:a16="http://schemas.microsoft.com/office/drawing/2014/main" id="{51D584E9-0C67-0FDD-40B9-24AB050B1680}"/>
                </a:ext>
              </a:extLst>
            </p:cNvPr>
            <p:cNvSpPr/>
            <p:nvPr/>
          </p:nvSpPr>
          <p:spPr>
            <a:xfrm>
              <a:off x="2228850" y="0"/>
              <a:ext cx="1114425" cy="219075"/>
            </a:xfrm>
            <a:prstGeom prst="rect">
              <a:avLst/>
            </a:prstGeom>
            <a:solidFill>
              <a:srgbClr val="E126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a:p>
          </p:txBody>
        </p:sp>
      </p:grpSp>
      <p:pic>
        <p:nvPicPr>
          <p:cNvPr id="4" name="Imagen 3" descr="Texto&#10;&#10;Descripción generada automáticamente">
            <a:extLst>
              <a:ext uri="{FF2B5EF4-FFF2-40B4-BE49-F238E27FC236}">
                <a16:creationId xmlns:a16="http://schemas.microsoft.com/office/drawing/2014/main" id="{67A0557C-377C-DD82-FD4F-9B06E52E96B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95281" y="360363"/>
            <a:ext cx="1097280" cy="297362"/>
          </a:xfrm>
          <a:prstGeom prst="rect">
            <a:avLst/>
          </a:prstGeom>
        </p:spPr>
      </p:pic>
    </p:spTree>
    <p:custDataLst>
      <p:tags r:id="rId1"/>
    </p:custDataLst>
    <p:extLst>
      <p:ext uri="{BB962C8B-B14F-4D97-AF65-F5344CB8AC3E}">
        <p14:creationId xmlns:p14="http://schemas.microsoft.com/office/powerpoint/2010/main" val="17734939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Diapositiva de título">
    <p:spTree>
      <p:nvGrpSpPr>
        <p:cNvPr id="1" name=""/>
        <p:cNvGrpSpPr/>
        <p:nvPr/>
      </p:nvGrpSpPr>
      <p:grpSpPr>
        <a:xfrm>
          <a:off x="0" y="0"/>
          <a:ext cx="0" cy="0"/>
          <a:chOff x="0" y="0"/>
          <a:chExt cx="0" cy="0"/>
        </a:xfrm>
      </p:grpSpPr>
      <p:pic>
        <p:nvPicPr>
          <p:cNvPr id="3" name="Imagen 2" descr="Un mapa de color blanco&#10;&#10;Descripción generada automáticamente con confianza baja">
            <a:extLst>
              <a:ext uri="{FF2B5EF4-FFF2-40B4-BE49-F238E27FC236}">
                <a16:creationId xmlns:a16="http://schemas.microsoft.com/office/drawing/2014/main" id="{0AE75DCF-A05A-03C1-E4A8-87CB05A39297}"/>
              </a:ext>
            </a:extLst>
          </p:cNvPr>
          <p:cNvPicPr>
            <a:picLocks noChangeAspect="1"/>
          </p:cNvPicPr>
          <p:nvPr userDrawn="1"/>
        </p:nvPicPr>
        <p:blipFill rotWithShape="1">
          <a:blip r:embed="rId3">
            <a:alphaModFix amt="50000"/>
            <a:extLst>
              <a:ext uri="{28A0092B-C50C-407E-A947-70E740481C1C}">
                <a14:useLocalDpi xmlns:a14="http://schemas.microsoft.com/office/drawing/2010/main" val="0"/>
              </a:ext>
            </a:extLst>
          </a:blip>
          <a:srcRect l="12063"/>
          <a:stretch/>
        </p:blipFill>
        <p:spPr>
          <a:xfrm>
            <a:off x="0" y="0"/>
            <a:ext cx="12192000" cy="6858000"/>
          </a:xfrm>
          <a:prstGeom prst="rect">
            <a:avLst/>
          </a:prstGeom>
        </p:spPr>
      </p:pic>
      <p:grpSp>
        <p:nvGrpSpPr>
          <p:cNvPr id="7" name="Grupo 6">
            <a:extLst>
              <a:ext uri="{FF2B5EF4-FFF2-40B4-BE49-F238E27FC236}">
                <a16:creationId xmlns:a16="http://schemas.microsoft.com/office/drawing/2014/main" id="{DB2456BC-DEBA-5F6F-D1BC-17737D74C5BE}"/>
              </a:ext>
            </a:extLst>
          </p:cNvPr>
          <p:cNvGrpSpPr/>
          <p:nvPr userDrawn="1"/>
        </p:nvGrpSpPr>
        <p:grpSpPr>
          <a:xfrm>
            <a:off x="590550" y="0"/>
            <a:ext cx="3724366" cy="114300"/>
            <a:chOff x="0" y="0"/>
            <a:chExt cx="3343275" cy="219075"/>
          </a:xfrm>
        </p:grpSpPr>
        <p:sp>
          <p:nvSpPr>
            <p:cNvPr id="8" name="Rectángulo 7">
              <a:extLst>
                <a:ext uri="{FF2B5EF4-FFF2-40B4-BE49-F238E27FC236}">
                  <a16:creationId xmlns:a16="http://schemas.microsoft.com/office/drawing/2014/main" id="{BE0D3433-91F3-3706-49EE-5A40088BC046}"/>
                </a:ext>
              </a:extLst>
            </p:cNvPr>
            <p:cNvSpPr/>
            <p:nvPr/>
          </p:nvSpPr>
          <p:spPr>
            <a:xfrm>
              <a:off x="0" y="0"/>
              <a:ext cx="1114425" cy="219075"/>
            </a:xfrm>
            <a:prstGeom prst="rect">
              <a:avLst/>
            </a:prstGeom>
            <a:solidFill>
              <a:srgbClr val="2222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a:p>
          </p:txBody>
        </p:sp>
        <p:sp>
          <p:nvSpPr>
            <p:cNvPr id="9" name="Rectángulo 8">
              <a:extLst>
                <a:ext uri="{FF2B5EF4-FFF2-40B4-BE49-F238E27FC236}">
                  <a16:creationId xmlns:a16="http://schemas.microsoft.com/office/drawing/2014/main" id="{F7B3B7E3-181D-F66C-AC69-AC568A203581}"/>
                </a:ext>
              </a:extLst>
            </p:cNvPr>
            <p:cNvSpPr/>
            <p:nvPr/>
          </p:nvSpPr>
          <p:spPr>
            <a:xfrm>
              <a:off x="1114425" y="0"/>
              <a:ext cx="1114425" cy="219075"/>
            </a:xfrm>
            <a:prstGeom prst="rect">
              <a:avLst/>
            </a:prstGeom>
            <a:solidFill>
              <a:srgbClr val="4C4C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a:p>
          </p:txBody>
        </p:sp>
        <p:sp>
          <p:nvSpPr>
            <p:cNvPr id="10" name="Rectángulo 9">
              <a:extLst>
                <a:ext uri="{FF2B5EF4-FFF2-40B4-BE49-F238E27FC236}">
                  <a16:creationId xmlns:a16="http://schemas.microsoft.com/office/drawing/2014/main" id="{51D584E9-0C67-0FDD-40B9-24AB050B1680}"/>
                </a:ext>
              </a:extLst>
            </p:cNvPr>
            <p:cNvSpPr/>
            <p:nvPr/>
          </p:nvSpPr>
          <p:spPr>
            <a:xfrm>
              <a:off x="2228850" y="0"/>
              <a:ext cx="1114425" cy="219075"/>
            </a:xfrm>
            <a:prstGeom prst="rect">
              <a:avLst/>
            </a:prstGeom>
            <a:solidFill>
              <a:srgbClr val="E126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a:p>
          </p:txBody>
        </p:sp>
      </p:grpSp>
      <p:pic>
        <p:nvPicPr>
          <p:cNvPr id="4" name="Imagen 3" descr="Texto&#10;&#10;Descripción generada automáticamente">
            <a:extLst>
              <a:ext uri="{FF2B5EF4-FFF2-40B4-BE49-F238E27FC236}">
                <a16:creationId xmlns:a16="http://schemas.microsoft.com/office/drawing/2014/main" id="{24A414F2-242C-98CD-D7C3-3353035C3B1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95281" y="360363"/>
            <a:ext cx="1097280" cy="297362"/>
          </a:xfrm>
          <a:prstGeom prst="rect">
            <a:avLst/>
          </a:prstGeom>
        </p:spPr>
      </p:pic>
    </p:spTree>
    <p:custDataLst>
      <p:tags r:id="rId1"/>
    </p:custDataLst>
    <p:extLst>
      <p:ext uri="{BB962C8B-B14F-4D97-AF65-F5344CB8AC3E}">
        <p14:creationId xmlns:p14="http://schemas.microsoft.com/office/powerpoint/2010/main" val="154663532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Diapositiva de título">
    <p:spTree>
      <p:nvGrpSpPr>
        <p:cNvPr id="1" name=""/>
        <p:cNvGrpSpPr/>
        <p:nvPr/>
      </p:nvGrpSpPr>
      <p:grpSpPr>
        <a:xfrm>
          <a:off x="0" y="0"/>
          <a:ext cx="0" cy="0"/>
          <a:chOff x="0" y="0"/>
          <a:chExt cx="0" cy="0"/>
        </a:xfrm>
      </p:grpSpPr>
      <p:pic>
        <p:nvPicPr>
          <p:cNvPr id="3" name="Imagen 2" descr="Un dibujo de una persona&#10;&#10;Descripción generada automáticamente con confianza baja">
            <a:extLst>
              <a:ext uri="{FF2B5EF4-FFF2-40B4-BE49-F238E27FC236}">
                <a16:creationId xmlns:a16="http://schemas.microsoft.com/office/drawing/2014/main" id="{10E5CECD-C6E8-7CFC-002E-8633458A8AC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54093" r="7548"/>
          <a:stretch/>
        </p:blipFill>
        <p:spPr>
          <a:xfrm>
            <a:off x="0" y="0"/>
            <a:ext cx="4676686" cy="6858000"/>
          </a:xfrm>
          <a:prstGeom prst="rect">
            <a:avLst/>
          </a:prstGeom>
        </p:spPr>
      </p:pic>
      <p:grpSp>
        <p:nvGrpSpPr>
          <p:cNvPr id="7" name="Grupo 6">
            <a:extLst>
              <a:ext uri="{FF2B5EF4-FFF2-40B4-BE49-F238E27FC236}">
                <a16:creationId xmlns:a16="http://schemas.microsoft.com/office/drawing/2014/main" id="{DB2456BC-DEBA-5F6F-D1BC-17737D74C5BE}"/>
              </a:ext>
            </a:extLst>
          </p:cNvPr>
          <p:cNvGrpSpPr/>
          <p:nvPr userDrawn="1"/>
        </p:nvGrpSpPr>
        <p:grpSpPr>
          <a:xfrm>
            <a:off x="590550" y="0"/>
            <a:ext cx="3724366" cy="114300"/>
            <a:chOff x="0" y="0"/>
            <a:chExt cx="3343275" cy="219075"/>
          </a:xfrm>
        </p:grpSpPr>
        <p:sp>
          <p:nvSpPr>
            <p:cNvPr id="8" name="Rectángulo 7">
              <a:extLst>
                <a:ext uri="{FF2B5EF4-FFF2-40B4-BE49-F238E27FC236}">
                  <a16:creationId xmlns:a16="http://schemas.microsoft.com/office/drawing/2014/main" id="{BE0D3433-91F3-3706-49EE-5A40088BC046}"/>
                </a:ext>
              </a:extLst>
            </p:cNvPr>
            <p:cNvSpPr/>
            <p:nvPr/>
          </p:nvSpPr>
          <p:spPr>
            <a:xfrm>
              <a:off x="0" y="0"/>
              <a:ext cx="1114425" cy="219075"/>
            </a:xfrm>
            <a:prstGeom prst="rect">
              <a:avLst/>
            </a:prstGeom>
            <a:solidFill>
              <a:srgbClr val="2222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a:p>
          </p:txBody>
        </p:sp>
        <p:sp>
          <p:nvSpPr>
            <p:cNvPr id="9" name="Rectángulo 8">
              <a:extLst>
                <a:ext uri="{FF2B5EF4-FFF2-40B4-BE49-F238E27FC236}">
                  <a16:creationId xmlns:a16="http://schemas.microsoft.com/office/drawing/2014/main" id="{F7B3B7E3-181D-F66C-AC69-AC568A203581}"/>
                </a:ext>
              </a:extLst>
            </p:cNvPr>
            <p:cNvSpPr/>
            <p:nvPr/>
          </p:nvSpPr>
          <p:spPr>
            <a:xfrm>
              <a:off x="1114425" y="0"/>
              <a:ext cx="1114425" cy="219075"/>
            </a:xfrm>
            <a:prstGeom prst="rect">
              <a:avLst/>
            </a:prstGeom>
            <a:solidFill>
              <a:srgbClr val="4C4C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a:p>
          </p:txBody>
        </p:sp>
        <p:sp>
          <p:nvSpPr>
            <p:cNvPr id="10" name="Rectángulo 9">
              <a:extLst>
                <a:ext uri="{FF2B5EF4-FFF2-40B4-BE49-F238E27FC236}">
                  <a16:creationId xmlns:a16="http://schemas.microsoft.com/office/drawing/2014/main" id="{51D584E9-0C67-0FDD-40B9-24AB050B1680}"/>
                </a:ext>
              </a:extLst>
            </p:cNvPr>
            <p:cNvSpPr/>
            <p:nvPr/>
          </p:nvSpPr>
          <p:spPr>
            <a:xfrm>
              <a:off x="2228850" y="0"/>
              <a:ext cx="1114425" cy="219075"/>
            </a:xfrm>
            <a:prstGeom prst="rect">
              <a:avLst/>
            </a:prstGeom>
            <a:solidFill>
              <a:srgbClr val="E126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a:p>
          </p:txBody>
        </p:sp>
      </p:grpSp>
    </p:spTree>
    <p:custDataLst>
      <p:tags r:id="rId1"/>
    </p:custDataLst>
    <p:extLst>
      <p:ext uri="{BB962C8B-B14F-4D97-AF65-F5344CB8AC3E}">
        <p14:creationId xmlns:p14="http://schemas.microsoft.com/office/powerpoint/2010/main" val="792807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Diapositiva de título">
    <p:spTree>
      <p:nvGrpSpPr>
        <p:cNvPr id="1" name=""/>
        <p:cNvGrpSpPr/>
        <p:nvPr/>
      </p:nvGrpSpPr>
      <p:grpSpPr>
        <a:xfrm>
          <a:off x="0" y="0"/>
          <a:ext cx="0" cy="0"/>
          <a:chOff x="0" y="0"/>
          <a:chExt cx="0" cy="0"/>
        </a:xfrm>
      </p:grpSpPr>
      <p:pic>
        <p:nvPicPr>
          <p:cNvPr id="13" name="Imagen 12" descr="Imagen en blanco y negro&#10;&#10;Descripción generada automáticamente con confianza media">
            <a:extLst>
              <a:ext uri="{FF2B5EF4-FFF2-40B4-BE49-F238E27FC236}">
                <a16:creationId xmlns:a16="http://schemas.microsoft.com/office/drawing/2014/main" id="{BB968C63-77E7-FF1A-3D32-299853E9263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4762" y="-10635"/>
            <a:ext cx="5747238" cy="6879270"/>
          </a:xfrm>
          <a:prstGeom prst="rect">
            <a:avLst/>
          </a:prstGeom>
        </p:spPr>
      </p:pic>
      <p:grpSp>
        <p:nvGrpSpPr>
          <p:cNvPr id="7" name="Grupo 6">
            <a:extLst>
              <a:ext uri="{FF2B5EF4-FFF2-40B4-BE49-F238E27FC236}">
                <a16:creationId xmlns:a16="http://schemas.microsoft.com/office/drawing/2014/main" id="{DB2456BC-DEBA-5F6F-D1BC-17737D74C5BE}"/>
              </a:ext>
            </a:extLst>
          </p:cNvPr>
          <p:cNvGrpSpPr/>
          <p:nvPr userDrawn="1"/>
        </p:nvGrpSpPr>
        <p:grpSpPr>
          <a:xfrm>
            <a:off x="590550" y="0"/>
            <a:ext cx="3724366" cy="114300"/>
            <a:chOff x="0" y="0"/>
            <a:chExt cx="3343275" cy="219075"/>
          </a:xfrm>
        </p:grpSpPr>
        <p:sp>
          <p:nvSpPr>
            <p:cNvPr id="8" name="Rectángulo 7">
              <a:extLst>
                <a:ext uri="{FF2B5EF4-FFF2-40B4-BE49-F238E27FC236}">
                  <a16:creationId xmlns:a16="http://schemas.microsoft.com/office/drawing/2014/main" id="{BE0D3433-91F3-3706-49EE-5A40088BC046}"/>
                </a:ext>
              </a:extLst>
            </p:cNvPr>
            <p:cNvSpPr/>
            <p:nvPr/>
          </p:nvSpPr>
          <p:spPr>
            <a:xfrm>
              <a:off x="0" y="0"/>
              <a:ext cx="1114425" cy="219075"/>
            </a:xfrm>
            <a:prstGeom prst="rect">
              <a:avLst/>
            </a:prstGeom>
            <a:solidFill>
              <a:srgbClr val="2222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a:p>
          </p:txBody>
        </p:sp>
        <p:sp>
          <p:nvSpPr>
            <p:cNvPr id="9" name="Rectángulo 8">
              <a:extLst>
                <a:ext uri="{FF2B5EF4-FFF2-40B4-BE49-F238E27FC236}">
                  <a16:creationId xmlns:a16="http://schemas.microsoft.com/office/drawing/2014/main" id="{F7B3B7E3-181D-F66C-AC69-AC568A203581}"/>
                </a:ext>
              </a:extLst>
            </p:cNvPr>
            <p:cNvSpPr/>
            <p:nvPr/>
          </p:nvSpPr>
          <p:spPr>
            <a:xfrm>
              <a:off x="1114425" y="0"/>
              <a:ext cx="1114425" cy="219075"/>
            </a:xfrm>
            <a:prstGeom prst="rect">
              <a:avLst/>
            </a:prstGeom>
            <a:solidFill>
              <a:srgbClr val="4C4C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a:p>
          </p:txBody>
        </p:sp>
        <p:sp>
          <p:nvSpPr>
            <p:cNvPr id="10" name="Rectángulo 9">
              <a:extLst>
                <a:ext uri="{FF2B5EF4-FFF2-40B4-BE49-F238E27FC236}">
                  <a16:creationId xmlns:a16="http://schemas.microsoft.com/office/drawing/2014/main" id="{51D584E9-0C67-0FDD-40B9-24AB050B1680}"/>
                </a:ext>
              </a:extLst>
            </p:cNvPr>
            <p:cNvSpPr/>
            <p:nvPr/>
          </p:nvSpPr>
          <p:spPr>
            <a:xfrm>
              <a:off x="2228850" y="0"/>
              <a:ext cx="1114425" cy="219075"/>
            </a:xfrm>
            <a:prstGeom prst="rect">
              <a:avLst/>
            </a:prstGeom>
            <a:solidFill>
              <a:srgbClr val="E126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a:p>
          </p:txBody>
        </p:sp>
      </p:grpSp>
      <p:pic>
        <p:nvPicPr>
          <p:cNvPr id="4" name="Imagen 3" descr="Logotipo&#10;&#10;Descripción generada automáticamente">
            <a:extLst>
              <a:ext uri="{FF2B5EF4-FFF2-40B4-BE49-F238E27FC236}">
                <a16:creationId xmlns:a16="http://schemas.microsoft.com/office/drawing/2014/main" id="{6CAD0F08-D8D5-917A-9D1A-486EBB686DD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73766" y="327326"/>
            <a:ext cx="1171388" cy="365025"/>
          </a:xfrm>
          <a:prstGeom prst="rect">
            <a:avLst/>
          </a:prstGeom>
        </p:spPr>
      </p:pic>
    </p:spTree>
    <p:custDataLst>
      <p:tags r:id="rId1"/>
    </p:custDataLst>
    <p:extLst>
      <p:ext uri="{BB962C8B-B14F-4D97-AF65-F5344CB8AC3E}">
        <p14:creationId xmlns:p14="http://schemas.microsoft.com/office/powerpoint/2010/main" val="416656169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Diapositiva de título">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1E7D666-54FD-DE79-64F8-1941C253DFEF}"/>
              </a:ext>
            </a:extLst>
          </p:cNvPr>
          <p:cNvPicPr>
            <a:picLocks noChangeAspect="1"/>
          </p:cNvPicPr>
          <p:nvPr userDrawn="1"/>
        </p:nvPicPr>
        <p:blipFill>
          <a:blip r:embed="rId3">
            <a:alphaModFix amt="50000"/>
            <a:extLst>
              <a:ext uri="{28A0092B-C50C-407E-A947-70E740481C1C}">
                <a14:useLocalDpi xmlns:a14="http://schemas.microsoft.com/office/drawing/2010/main" val="0"/>
              </a:ext>
            </a:extLst>
          </a:blip>
          <a:srcRect l="5522" r="5522"/>
          <a:stretch/>
        </p:blipFill>
        <p:spPr>
          <a:xfrm>
            <a:off x="0" y="0"/>
            <a:ext cx="12192000" cy="6858000"/>
          </a:xfrm>
          <a:prstGeom prst="rect">
            <a:avLst/>
          </a:prstGeom>
        </p:spPr>
      </p:pic>
      <p:grpSp>
        <p:nvGrpSpPr>
          <p:cNvPr id="7" name="Grupo 6">
            <a:extLst>
              <a:ext uri="{FF2B5EF4-FFF2-40B4-BE49-F238E27FC236}">
                <a16:creationId xmlns:a16="http://schemas.microsoft.com/office/drawing/2014/main" id="{DB2456BC-DEBA-5F6F-D1BC-17737D74C5BE}"/>
              </a:ext>
            </a:extLst>
          </p:cNvPr>
          <p:cNvGrpSpPr/>
          <p:nvPr userDrawn="1"/>
        </p:nvGrpSpPr>
        <p:grpSpPr>
          <a:xfrm>
            <a:off x="590550" y="0"/>
            <a:ext cx="3724366" cy="114300"/>
            <a:chOff x="0" y="0"/>
            <a:chExt cx="3343275" cy="219075"/>
          </a:xfrm>
        </p:grpSpPr>
        <p:sp>
          <p:nvSpPr>
            <p:cNvPr id="8" name="Rectángulo 7">
              <a:extLst>
                <a:ext uri="{FF2B5EF4-FFF2-40B4-BE49-F238E27FC236}">
                  <a16:creationId xmlns:a16="http://schemas.microsoft.com/office/drawing/2014/main" id="{BE0D3433-91F3-3706-49EE-5A40088BC046}"/>
                </a:ext>
              </a:extLst>
            </p:cNvPr>
            <p:cNvSpPr/>
            <p:nvPr/>
          </p:nvSpPr>
          <p:spPr>
            <a:xfrm>
              <a:off x="0" y="0"/>
              <a:ext cx="1114425" cy="219075"/>
            </a:xfrm>
            <a:prstGeom prst="rect">
              <a:avLst/>
            </a:prstGeom>
            <a:solidFill>
              <a:srgbClr val="2222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a:p>
          </p:txBody>
        </p:sp>
        <p:sp>
          <p:nvSpPr>
            <p:cNvPr id="9" name="Rectángulo 8">
              <a:extLst>
                <a:ext uri="{FF2B5EF4-FFF2-40B4-BE49-F238E27FC236}">
                  <a16:creationId xmlns:a16="http://schemas.microsoft.com/office/drawing/2014/main" id="{F7B3B7E3-181D-F66C-AC69-AC568A203581}"/>
                </a:ext>
              </a:extLst>
            </p:cNvPr>
            <p:cNvSpPr/>
            <p:nvPr/>
          </p:nvSpPr>
          <p:spPr>
            <a:xfrm>
              <a:off x="1114425" y="0"/>
              <a:ext cx="1114425" cy="219075"/>
            </a:xfrm>
            <a:prstGeom prst="rect">
              <a:avLst/>
            </a:prstGeom>
            <a:solidFill>
              <a:srgbClr val="4C4C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a:p>
          </p:txBody>
        </p:sp>
        <p:sp>
          <p:nvSpPr>
            <p:cNvPr id="10" name="Rectángulo 9">
              <a:extLst>
                <a:ext uri="{FF2B5EF4-FFF2-40B4-BE49-F238E27FC236}">
                  <a16:creationId xmlns:a16="http://schemas.microsoft.com/office/drawing/2014/main" id="{51D584E9-0C67-0FDD-40B9-24AB050B1680}"/>
                </a:ext>
              </a:extLst>
            </p:cNvPr>
            <p:cNvSpPr/>
            <p:nvPr/>
          </p:nvSpPr>
          <p:spPr>
            <a:xfrm>
              <a:off x="2228850" y="0"/>
              <a:ext cx="1114425" cy="219075"/>
            </a:xfrm>
            <a:prstGeom prst="rect">
              <a:avLst/>
            </a:prstGeom>
            <a:solidFill>
              <a:srgbClr val="E126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a:p>
          </p:txBody>
        </p:sp>
      </p:grpSp>
      <p:pic>
        <p:nvPicPr>
          <p:cNvPr id="5" name="Imagen 4" descr="Texto&#10;&#10;Descripción generada automáticamente">
            <a:extLst>
              <a:ext uri="{FF2B5EF4-FFF2-40B4-BE49-F238E27FC236}">
                <a16:creationId xmlns:a16="http://schemas.microsoft.com/office/drawing/2014/main" id="{A9F82F0E-DAA6-BEBF-C888-A1115BC51AB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95281" y="360363"/>
            <a:ext cx="1097280" cy="297362"/>
          </a:xfrm>
          <a:prstGeom prst="rect">
            <a:avLst/>
          </a:prstGeom>
        </p:spPr>
      </p:pic>
    </p:spTree>
    <p:custDataLst>
      <p:tags r:id="rId1"/>
    </p:custDataLst>
    <p:extLst>
      <p:ext uri="{BB962C8B-B14F-4D97-AF65-F5344CB8AC3E}">
        <p14:creationId xmlns:p14="http://schemas.microsoft.com/office/powerpoint/2010/main" val="312931992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Diapositiva de título">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DB2456BC-DEBA-5F6F-D1BC-17737D74C5BE}"/>
              </a:ext>
            </a:extLst>
          </p:cNvPr>
          <p:cNvGrpSpPr/>
          <p:nvPr userDrawn="1"/>
        </p:nvGrpSpPr>
        <p:grpSpPr>
          <a:xfrm>
            <a:off x="590550" y="0"/>
            <a:ext cx="3724366" cy="114300"/>
            <a:chOff x="0" y="0"/>
            <a:chExt cx="3343275" cy="219075"/>
          </a:xfrm>
        </p:grpSpPr>
        <p:sp>
          <p:nvSpPr>
            <p:cNvPr id="8" name="Rectángulo 7">
              <a:extLst>
                <a:ext uri="{FF2B5EF4-FFF2-40B4-BE49-F238E27FC236}">
                  <a16:creationId xmlns:a16="http://schemas.microsoft.com/office/drawing/2014/main" id="{BE0D3433-91F3-3706-49EE-5A40088BC046}"/>
                </a:ext>
              </a:extLst>
            </p:cNvPr>
            <p:cNvSpPr/>
            <p:nvPr/>
          </p:nvSpPr>
          <p:spPr>
            <a:xfrm>
              <a:off x="0" y="0"/>
              <a:ext cx="1114425" cy="219075"/>
            </a:xfrm>
            <a:prstGeom prst="rect">
              <a:avLst/>
            </a:prstGeom>
            <a:solidFill>
              <a:srgbClr val="2222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a:p>
          </p:txBody>
        </p:sp>
        <p:sp>
          <p:nvSpPr>
            <p:cNvPr id="9" name="Rectángulo 8">
              <a:extLst>
                <a:ext uri="{FF2B5EF4-FFF2-40B4-BE49-F238E27FC236}">
                  <a16:creationId xmlns:a16="http://schemas.microsoft.com/office/drawing/2014/main" id="{F7B3B7E3-181D-F66C-AC69-AC568A203581}"/>
                </a:ext>
              </a:extLst>
            </p:cNvPr>
            <p:cNvSpPr/>
            <p:nvPr/>
          </p:nvSpPr>
          <p:spPr>
            <a:xfrm>
              <a:off x="1114425" y="0"/>
              <a:ext cx="1114425" cy="219075"/>
            </a:xfrm>
            <a:prstGeom prst="rect">
              <a:avLst/>
            </a:prstGeom>
            <a:solidFill>
              <a:srgbClr val="4C4C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a:p>
          </p:txBody>
        </p:sp>
        <p:sp>
          <p:nvSpPr>
            <p:cNvPr id="10" name="Rectángulo 9">
              <a:extLst>
                <a:ext uri="{FF2B5EF4-FFF2-40B4-BE49-F238E27FC236}">
                  <a16:creationId xmlns:a16="http://schemas.microsoft.com/office/drawing/2014/main" id="{51D584E9-0C67-0FDD-40B9-24AB050B1680}"/>
                </a:ext>
              </a:extLst>
            </p:cNvPr>
            <p:cNvSpPr/>
            <p:nvPr/>
          </p:nvSpPr>
          <p:spPr>
            <a:xfrm>
              <a:off x="2228850" y="0"/>
              <a:ext cx="1114425" cy="219075"/>
            </a:xfrm>
            <a:prstGeom prst="rect">
              <a:avLst/>
            </a:prstGeom>
            <a:solidFill>
              <a:srgbClr val="E126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a:p>
          </p:txBody>
        </p:sp>
      </p:grpSp>
      <p:pic>
        <p:nvPicPr>
          <p:cNvPr id="3" name="Imagen 2">
            <a:extLst>
              <a:ext uri="{FF2B5EF4-FFF2-40B4-BE49-F238E27FC236}">
                <a16:creationId xmlns:a16="http://schemas.microsoft.com/office/drawing/2014/main" id="{E7BB3C2C-B5CD-1B86-E9B4-1BEEB6BC5EB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8982552" y="0"/>
            <a:ext cx="3209448" cy="6857999"/>
          </a:xfrm>
          <a:prstGeom prst="rect">
            <a:avLst/>
          </a:prstGeom>
        </p:spPr>
      </p:pic>
      <p:pic>
        <p:nvPicPr>
          <p:cNvPr id="4" name="Imagen 3" descr="Logotipo&#10;&#10;Descripción generada automáticamente">
            <a:extLst>
              <a:ext uri="{FF2B5EF4-FFF2-40B4-BE49-F238E27FC236}">
                <a16:creationId xmlns:a16="http://schemas.microsoft.com/office/drawing/2014/main" id="{14579106-2AE4-B965-1C15-F90477C85F9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73766" y="327326"/>
            <a:ext cx="1171388" cy="365025"/>
          </a:xfrm>
          <a:prstGeom prst="rect">
            <a:avLst/>
          </a:prstGeom>
        </p:spPr>
      </p:pic>
    </p:spTree>
    <p:custDataLst>
      <p:tags r:id="rId1"/>
    </p:custDataLst>
    <p:extLst>
      <p:ext uri="{BB962C8B-B14F-4D97-AF65-F5344CB8AC3E}">
        <p14:creationId xmlns:p14="http://schemas.microsoft.com/office/powerpoint/2010/main" val="21614393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iapositiva de título">
    <p:spTree>
      <p:nvGrpSpPr>
        <p:cNvPr id="1" name=""/>
        <p:cNvGrpSpPr/>
        <p:nvPr/>
      </p:nvGrpSpPr>
      <p:grpSpPr>
        <a:xfrm>
          <a:off x="0" y="0"/>
          <a:ext cx="0" cy="0"/>
          <a:chOff x="0" y="0"/>
          <a:chExt cx="0" cy="0"/>
        </a:xfrm>
      </p:grpSpPr>
      <p:pic>
        <p:nvPicPr>
          <p:cNvPr id="18" name="Imagen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94301" y="39010"/>
            <a:ext cx="1449031" cy="585779"/>
          </a:xfrm>
          <a:prstGeom prst="rect">
            <a:avLst/>
          </a:prstGeom>
        </p:spPr>
      </p:pic>
      <p:sp>
        <p:nvSpPr>
          <p:cNvPr id="9" name="Rectángulo 8"/>
          <p:cNvSpPr/>
          <p:nvPr userDrawn="1"/>
        </p:nvSpPr>
        <p:spPr>
          <a:xfrm>
            <a:off x="6096000" y="0"/>
            <a:ext cx="6095999"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7" name="Imagen 6" descr="Texto&#10;&#10;Descripción generada automáticamente">
            <a:extLst>
              <a:ext uri="{FF2B5EF4-FFF2-40B4-BE49-F238E27FC236}">
                <a16:creationId xmlns:a16="http://schemas.microsoft.com/office/drawing/2014/main" id="{620E35C0-CC7E-8764-C843-73A932073D8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95281" y="360363"/>
            <a:ext cx="1097280" cy="297362"/>
          </a:xfrm>
          <a:prstGeom prst="rect">
            <a:avLst/>
          </a:prstGeom>
        </p:spPr>
      </p:pic>
    </p:spTree>
    <p:custDataLst>
      <p:tags r:id="rId1"/>
    </p:custDataLst>
    <p:extLst>
      <p:ext uri="{BB962C8B-B14F-4D97-AF65-F5344CB8AC3E}">
        <p14:creationId xmlns:p14="http://schemas.microsoft.com/office/powerpoint/2010/main" val="3629885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heme" Target="../theme/theme2.xml"/><Relationship Id="rId1" Type="http://schemas.openxmlformats.org/officeDocument/2006/relationships/slideLayout" Target="../slideLayouts/slideLayout2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DEB600-5D99-40B0-901D-85C82512F974}" type="datetimeFigureOut">
              <a:rPr lang="es-CL" smtClean="0"/>
              <a:t>30-08-2024</a:t>
            </a:fld>
            <a:endParaRPr lang="es-C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36D2D7-FEDE-4BCC-B75C-593DEE3059F9}" type="slidenum">
              <a:rPr lang="es-CL" smtClean="0"/>
              <a:t>‹Nº›</a:t>
            </a:fld>
            <a:endParaRPr lang="es-CL"/>
          </a:p>
        </p:txBody>
      </p:sp>
      <p:pic>
        <p:nvPicPr>
          <p:cNvPr id="7" name="Imagen 6" descr="Texto&#10;&#10;Descripción generada automáticamente">
            <a:extLst>
              <a:ext uri="{FF2B5EF4-FFF2-40B4-BE49-F238E27FC236}">
                <a16:creationId xmlns:a16="http://schemas.microsoft.com/office/drawing/2014/main" id="{0EB30A72-E0E7-88DB-3B65-29E39AE9CC6A}"/>
              </a:ext>
            </a:extLst>
          </p:cNvPr>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10495281" y="360363"/>
            <a:ext cx="1097280" cy="297362"/>
          </a:xfrm>
          <a:prstGeom prst="rect">
            <a:avLst/>
          </a:prstGeom>
        </p:spPr>
      </p:pic>
      <p:grpSp>
        <p:nvGrpSpPr>
          <p:cNvPr id="8" name="Grupo 7">
            <a:extLst>
              <a:ext uri="{FF2B5EF4-FFF2-40B4-BE49-F238E27FC236}">
                <a16:creationId xmlns:a16="http://schemas.microsoft.com/office/drawing/2014/main" id="{4A53872B-FFD4-9191-9852-9A064EFAB61E}"/>
              </a:ext>
            </a:extLst>
          </p:cNvPr>
          <p:cNvGrpSpPr/>
          <p:nvPr userDrawn="1"/>
        </p:nvGrpSpPr>
        <p:grpSpPr>
          <a:xfrm>
            <a:off x="590550" y="0"/>
            <a:ext cx="3724366" cy="114300"/>
            <a:chOff x="0" y="0"/>
            <a:chExt cx="3343275" cy="219075"/>
          </a:xfrm>
        </p:grpSpPr>
        <p:sp>
          <p:nvSpPr>
            <p:cNvPr id="9" name="Rectángulo 8">
              <a:extLst>
                <a:ext uri="{FF2B5EF4-FFF2-40B4-BE49-F238E27FC236}">
                  <a16:creationId xmlns:a16="http://schemas.microsoft.com/office/drawing/2014/main" id="{E3CBEE5D-3BB4-4E01-F25B-89D536421CCE}"/>
                </a:ext>
              </a:extLst>
            </p:cNvPr>
            <p:cNvSpPr/>
            <p:nvPr/>
          </p:nvSpPr>
          <p:spPr>
            <a:xfrm>
              <a:off x="0" y="0"/>
              <a:ext cx="1114425" cy="219075"/>
            </a:xfrm>
            <a:prstGeom prst="rect">
              <a:avLst/>
            </a:prstGeom>
            <a:solidFill>
              <a:srgbClr val="2222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a:p>
          </p:txBody>
        </p:sp>
        <p:sp>
          <p:nvSpPr>
            <p:cNvPr id="10" name="Rectángulo 9">
              <a:extLst>
                <a:ext uri="{FF2B5EF4-FFF2-40B4-BE49-F238E27FC236}">
                  <a16:creationId xmlns:a16="http://schemas.microsoft.com/office/drawing/2014/main" id="{B4D1A15A-8A7A-E111-2C39-F0E75A490F4D}"/>
                </a:ext>
              </a:extLst>
            </p:cNvPr>
            <p:cNvSpPr/>
            <p:nvPr/>
          </p:nvSpPr>
          <p:spPr>
            <a:xfrm>
              <a:off x="1114425" y="0"/>
              <a:ext cx="1114425" cy="219075"/>
            </a:xfrm>
            <a:prstGeom prst="rect">
              <a:avLst/>
            </a:prstGeom>
            <a:solidFill>
              <a:srgbClr val="4C4C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a:p>
          </p:txBody>
        </p:sp>
        <p:sp>
          <p:nvSpPr>
            <p:cNvPr id="11" name="Rectángulo 10">
              <a:extLst>
                <a:ext uri="{FF2B5EF4-FFF2-40B4-BE49-F238E27FC236}">
                  <a16:creationId xmlns:a16="http://schemas.microsoft.com/office/drawing/2014/main" id="{7EC061B1-7D3F-8BB7-C11F-314A71F453F0}"/>
                </a:ext>
              </a:extLst>
            </p:cNvPr>
            <p:cNvSpPr/>
            <p:nvPr/>
          </p:nvSpPr>
          <p:spPr>
            <a:xfrm>
              <a:off x="2228850" y="0"/>
              <a:ext cx="1114425" cy="219075"/>
            </a:xfrm>
            <a:prstGeom prst="rect">
              <a:avLst/>
            </a:prstGeom>
            <a:solidFill>
              <a:srgbClr val="E126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a:p>
          </p:txBody>
        </p:sp>
      </p:grpSp>
    </p:spTree>
    <p:custDataLst>
      <p:tags r:id="rId22"/>
    </p:custDataLst>
    <p:extLst>
      <p:ext uri="{BB962C8B-B14F-4D97-AF65-F5344CB8AC3E}">
        <p14:creationId xmlns:p14="http://schemas.microsoft.com/office/powerpoint/2010/main" val="3356961470"/>
      </p:ext>
    </p:extLst>
  </p:cSld>
  <p:clrMap bg1="lt1" tx1="dk1" bg2="lt2" tx2="dk2" accent1="accent1" accent2="accent2" accent3="accent3" accent4="accent4" accent5="accent5" accent6="accent6" hlink="hlink" folHlink="folHlink"/>
  <p:sldLayoutIdLst>
    <p:sldLayoutId id="2147483673" r:id="rId1"/>
    <p:sldLayoutId id="2147483692" r:id="rId2"/>
    <p:sldLayoutId id="2147483691" r:id="rId3"/>
    <p:sldLayoutId id="2147483690" r:id="rId4"/>
    <p:sldLayoutId id="2147483689" r:id="rId5"/>
    <p:sldLayoutId id="2147483688" r:id="rId6"/>
    <p:sldLayoutId id="2147483687" r:id="rId7"/>
    <p:sldLayoutId id="2147483686" r:id="rId8"/>
    <p:sldLayoutId id="2147483684" r:id="rId9"/>
    <p:sldLayoutId id="2147483685"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FDEB600-5D99-40B0-901D-85C82512F974}" type="datetimeFigureOut">
              <a:rPr kumimoji="0" lang="es-CL" sz="1200" b="0" i="0" u="none" strike="noStrike" kern="1200" cap="none" spc="0" normalizeH="0" baseline="0" noProof="0" smtClean="0">
                <a:ln>
                  <a:noFill/>
                </a:ln>
                <a:solidFill>
                  <a:prstClr val="black">
                    <a:tint val="75000"/>
                  </a:prstClr>
                </a:solidFill>
                <a:effectLst/>
                <a:uLnTx/>
                <a:uFillTx/>
                <a:latin typeface="Open Sa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30-08-2024</a:t>
            </a:fld>
            <a:endParaRPr kumimoji="0" lang="es-CL" sz="1200" b="0" i="0" u="none" strike="noStrike" kern="1200" cap="none" spc="0" normalizeH="0" baseline="0" noProof="0">
              <a:ln>
                <a:noFill/>
              </a:ln>
              <a:solidFill>
                <a:prstClr val="black">
                  <a:tint val="75000"/>
                </a:prstClr>
              </a:solidFill>
              <a:effectLst/>
              <a:uLnTx/>
              <a:uFillTx/>
              <a:latin typeface="Open Sans"/>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1200" b="0" i="0" u="none" strike="noStrike" kern="1200" cap="none" spc="0" normalizeH="0" baseline="0" noProof="0">
              <a:ln>
                <a:noFill/>
              </a:ln>
              <a:solidFill>
                <a:prstClr val="black">
                  <a:tint val="75000"/>
                </a:prstClr>
              </a:solidFill>
              <a:effectLst/>
              <a:uLnTx/>
              <a:uFillTx/>
              <a:latin typeface="Open Sans"/>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836D2D7-FEDE-4BCC-B75C-593DEE3059F9}" type="slidenum">
              <a:rPr kumimoji="0" lang="es-CL" sz="1200" b="0" i="0" u="none" strike="noStrike" kern="1200" cap="none" spc="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CL" sz="1200" b="0" i="0" u="none" strike="noStrike" kern="1200" cap="none" spc="0" normalizeH="0" baseline="0" noProof="0">
              <a:ln>
                <a:noFill/>
              </a:ln>
              <a:solidFill>
                <a:prstClr val="black">
                  <a:tint val="75000"/>
                </a:prstClr>
              </a:solidFill>
              <a:effectLst/>
              <a:uLnTx/>
              <a:uFillTx/>
              <a:latin typeface="Open Sans"/>
              <a:ea typeface="+mn-ea"/>
              <a:cs typeface="+mn-cs"/>
            </a:endParaRPr>
          </a:p>
        </p:txBody>
      </p:sp>
      <p:pic>
        <p:nvPicPr>
          <p:cNvPr id="7" name="Imagen 6" descr="Texto&#10;&#10;Descripción generada automáticamente">
            <a:extLst>
              <a:ext uri="{FF2B5EF4-FFF2-40B4-BE49-F238E27FC236}">
                <a16:creationId xmlns:a16="http://schemas.microsoft.com/office/drawing/2014/main" id="{0EB30A72-E0E7-88DB-3B65-29E39AE9CC6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95281" y="360363"/>
            <a:ext cx="1097280" cy="297362"/>
          </a:xfrm>
          <a:prstGeom prst="rect">
            <a:avLst/>
          </a:prstGeom>
        </p:spPr>
      </p:pic>
      <p:grpSp>
        <p:nvGrpSpPr>
          <p:cNvPr id="8" name="Grupo 7">
            <a:extLst>
              <a:ext uri="{FF2B5EF4-FFF2-40B4-BE49-F238E27FC236}">
                <a16:creationId xmlns:a16="http://schemas.microsoft.com/office/drawing/2014/main" id="{4A53872B-FFD4-9191-9852-9A064EFAB61E}"/>
              </a:ext>
            </a:extLst>
          </p:cNvPr>
          <p:cNvGrpSpPr/>
          <p:nvPr userDrawn="1"/>
        </p:nvGrpSpPr>
        <p:grpSpPr>
          <a:xfrm>
            <a:off x="590550" y="0"/>
            <a:ext cx="3724366" cy="114300"/>
            <a:chOff x="0" y="0"/>
            <a:chExt cx="3343275" cy="219075"/>
          </a:xfrm>
        </p:grpSpPr>
        <p:sp>
          <p:nvSpPr>
            <p:cNvPr id="9" name="Rectángulo 8">
              <a:extLst>
                <a:ext uri="{FF2B5EF4-FFF2-40B4-BE49-F238E27FC236}">
                  <a16:creationId xmlns:a16="http://schemas.microsoft.com/office/drawing/2014/main" id="{E3CBEE5D-3BB4-4E01-F25B-89D536421CCE}"/>
                </a:ext>
              </a:extLst>
            </p:cNvPr>
            <p:cNvSpPr/>
            <p:nvPr/>
          </p:nvSpPr>
          <p:spPr>
            <a:xfrm>
              <a:off x="0" y="0"/>
              <a:ext cx="1114425" cy="219075"/>
            </a:xfrm>
            <a:prstGeom prst="rect">
              <a:avLst/>
            </a:prstGeom>
            <a:solidFill>
              <a:srgbClr val="2222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prstClr val="white"/>
                </a:solidFill>
                <a:effectLst/>
                <a:uLnTx/>
                <a:uFillTx/>
                <a:latin typeface="Open Sans"/>
                <a:ea typeface="+mn-ea"/>
                <a:cs typeface="+mn-cs"/>
              </a:endParaRPr>
            </a:p>
          </p:txBody>
        </p:sp>
        <p:sp>
          <p:nvSpPr>
            <p:cNvPr id="10" name="Rectángulo 9">
              <a:extLst>
                <a:ext uri="{FF2B5EF4-FFF2-40B4-BE49-F238E27FC236}">
                  <a16:creationId xmlns:a16="http://schemas.microsoft.com/office/drawing/2014/main" id="{B4D1A15A-8A7A-E111-2C39-F0E75A490F4D}"/>
                </a:ext>
              </a:extLst>
            </p:cNvPr>
            <p:cNvSpPr/>
            <p:nvPr/>
          </p:nvSpPr>
          <p:spPr>
            <a:xfrm>
              <a:off x="1114425" y="0"/>
              <a:ext cx="1114425" cy="219075"/>
            </a:xfrm>
            <a:prstGeom prst="rect">
              <a:avLst/>
            </a:prstGeom>
            <a:solidFill>
              <a:srgbClr val="4C4C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prstClr val="white"/>
                </a:solidFill>
                <a:effectLst/>
                <a:uLnTx/>
                <a:uFillTx/>
                <a:latin typeface="Open Sans"/>
                <a:ea typeface="+mn-ea"/>
                <a:cs typeface="+mn-cs"/>
              </a:endParaRPr>
            </a:p>
          </p:txBody>
        </p:sp>
        <p:sp>
          <p:nvSpPr>
            <p:cNvPr id="11" name="Rectángulo 10">
              <a:extLst>
                <a:ext uri="{FF2B5EF4-FFF2-40B4-BE49-F238E27FC236}">
                  <a16:creationId xmlns:a16="http://schemas.microsoft.com/office/drawing/2014/main" id="{7EC061B1-7D3F-8BB7-C11F-314A71F453F0}"/>
                </a:ext>
              </a:extLst>
            </p:cNvPr>
            <p:cNvSpPr/>
            <p:nvPr/>
          </p:nvSpPr>
          <p:spPr>
            <a:xfrm>
              <a:off x="2228850" y="0"/>
              <a:ext cx="1114425" cy="219075"/>
            </a:xfrm>
            <a:prstGeom prst="rect">
              <a:avLst/>
            </a:prstGeom>
            <a:solidFill>
              <a:srgbClr val="E126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prstClr val="white"/>
                </a:solidFill>
                <a:effectLst/>
                <a:uLnTx/>
                <a:uFillTx/>
                <a:latin typeface="Open Sans"/>
                <a:ea typeface="+mn-ea"/>
                <a:cs typeface="+mn-cs"/>
              </a:endParaRPr>
            </a:p>
          </p:txBody>
        </p:sp>
      </p:grpSp>
    </p:spTree>
    <p:custDataLst>
      <p:tags r:id="rId3"/>
    </p:custDataLst>
    <p:extLst>
      <p:ext uri="{BB962C8B-B14F-4D97-AF65-F5344CB8AC3E}">
        <p14:creationId xmlns:p14="http://schemas.microsoft.com/office/powerpoint/2010/main" val="1219665438"/>
      </p:ext>
    </p:extLst>
  </p:cSld>
  <p:clrMap bg1="lt1" tx1="dk1" bg2="lt2" tx2="dk2" accent1="accent1" accent2="accent2" accent3="accent3" accent4="accent4" accent5="accent5" accent6="accent6" hlink="hlink" folHlink="folHlink"/>
  <p:sldLayoutIdLst>
    <p:sldLayoutId id="214748369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6.xml"/><Relationship Id="rId1" Type="http://schemas.openxmlformats.org/officeDocument/2006/relationships/tags" Target="../tags/tag15.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24.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6.xml"/><Relationship Id="rId1" Type="http://schemas.openxmlformats.org/officeDocument/2006/relationships/tags" Target="../tags/tag25.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26.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11.xml"/><Relationship Id="rId1" Type="http://schemas.openxmlformats.org/officeDocument/2006/relationships/tags" Target="../tags/tag28.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6.xml"/><Relationship Id="rId1" Type="http://schemas.openxmlformats.org/officeDocument/2006/relationships/tags" Target="../tags/tag29.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30.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31.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1.xml"/><Relationship Id="rId1" Type="http://schemas.openxmlformats.org/officeDocument/2006/relationships/tags" Target="../tags/tag3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6.xml"/><Relationship Id="rId1" Type="http://schemas.openxmlformats.org/officeDocument/2006/relationships/tags" Target="../tags/tag16.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1.xml"/><Relationship Id="rId1" Type="http://schemas.openxmlformats.org/officeDocument/2006/relationships/tags" Target="../tags/tag3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17.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18.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notesSlide" Target="../notesSlides/notesSlide5.xml"/><Relationship Id="rId7" Type="http://schemas.openxmlformats.org/officeDocument/2006/relationships/diagramQuickStyle" Target="../diagrams/quickStyle1.xml"/><Relationship Id="rId2" Type="http://schemas.openxmlformats.org/officeDocument/2006/relationships/slideLayout" Target="../slideLayouts/slideLayout1.xml"/><Relationship Id="rId1" Type="http://schemas.openxmlformats.org/officeDocument/2006/relationships/tags" Target="../tags/tag19.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5.png"/><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20.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7.xml"/><Relationship Id="rId7" Type="http://schemas.openxmlformats.org/officeDocument/2006/relationships/diagramColors" Target="../diagrams/colors2.xml"/><Relationship Id="rId2" Type="http://schemas.openxmlformats.org/officeDocument/2006/relationships/slideLayout" Target="../slideLayouts/slideLayout1.xml"/><Relationship Id="rId1" Type="http://schemas.openxmlformats.org/officeDocument/2006/relationships/tags" Target="../tags/tag2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1.xml"/><Relationship Id="rId1" Type="http://schemas.openxmlformats.org/officeDocument/2006/relationships/tags" Target="../tags/tag2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ags" Target="../tags/tag2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Imagen 21" descr="Dibujo de ingeniería&#10;&#10;Descripción generada automáticamente">
            <a:extLst>
              <a:ext uri="{FF2B5EF4-FFF2-40B4-BE49-F238E27FC236}">
                <a16:creationId xmlns:a16="http://schemas.microsoft.com/office/drawing/2014/main" id="{BC7CADB2-074F-1E35-825C-664FB3B88526}"/>
              </a:ext>
            </a:extLst>
          </p:cNvPr>
          <p:cNvPicPr>
            <a:picLocks noChangeAspect="1"/>
          </p:cNvPicPr>
          <p:nvPr/>
        </p:nvPicPr>
        <p:blipFill>
          <a:blip r:embed="rId4" cstate="print">
            <a:alphaModFix amt="34000"/>
            <a:extLst>
              <a:ext uri="{28A0092B-C50C-407E-A947-70E740481C1C}">
                <a14:useLocalDpi xmlns:a14="http://schemas.microsoft.com/office/drawing/2010/main" val="0"/>
              </a:ext>
            </a:extLst>
          </a:blip>
          <a:stretch>
            <a:fillRect/>
          </a:stretch>
        </p:blipFill>
        <p:spPr>
          <a:xfrm>
            <a:off x="0" y="916281"/>
            <a:ext cx="6733924" cy="4589169"/>
          </a:xfrm>
          <a:prstGeom prst="rect">
            <a:avLst/>
          </a:prstGeom>
        </p:spPr>
      </p:pic>
      <p:cxnSp>
        <p:nvCxnSpPr>
          <p:cNvPr id="8" name="Conector recto 7"/>
          <p:cNvCxnSpPr/>
          <p:nvPr/>
        </p:nvCxnSpPr>
        <p:spPr>
          <a:xfrm>
            <a:off x="2614035" y="255259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Conector recto 8"/>
          <p:cNvCxnSpPr/>
          <p:nvPr/>
        </p:nvCxnSpPr>
        <p:spPr>
          <a:xfrm>
            <a:off x="2614035" y="255259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ACD09EF1-2FBB-11B4-1FE9-B030C57BE25B}"/>
              </a:ext>
            </a:extLst>
          </p:cNvPr>
          <p:cNvSpPr txBox="1"/>
          <p:nvPr/>
        </p:nvSpPr>
        <p:spPr>
          <a:xfrm>
            <a:off x="1182792" y="2736147"/>
            <a:ext cx="9167437" cy="1384995"/>
          </a:xfrm>
          <a:prstGeom prst="rect">
            <a:avLst/>
          </a:prstGeom>
          <a:noFill/>
        </p:spPr>
        <p:txBody>
          <a:bodyPr wrap="square" lIns="91440" tIns="45720" rIns="91440" bIns="45720" anchor="t">
            <a:spAutoFit/>
          </a:bodyPr>
          <a:lstStyle/>
          <a:p>
            <a:r>
              <a:rPr lang="es-ES" sz="4800" kern="1400" spc="-50">
                <a:solidFill>
                  <a:srgbClr val="666666"/>
                </a:solidFill>
                <a:latin typeface="Open Sans Extrabold"/>
                <a:ea typeface="Times New Roman" panose="02020603050405020304" pitchFamily="18" charset="0"/>
                <a:cs typeface="Times New Roman"/>
              </a:rPr>
              <a:t>Material de Apoyo:</a:t>
            </a:r>
            <a:endParaRPr lang="es-ES" sz="4800" kern="1400" spc="-50">
              <a:solidFill>
                <a:srgbClr val="666666"/>
              </a:solidFill>
              <a:effectLst/>
              <a:latin typeface="Open Sans Extrabold" panose="020B0906030804020204" pitchFamily="34" charset="0"/>
              <a:ea typeface="Times New Roman" panose="02020603050405020304" pitchFamily="18" charset="0"/>
              <a:cs typeface="Times New Roman" panose="02020603050405020304" pitchFamily="18" charset="0"/>
            </a:endParaRPr>
          </a:p>
          <a:p>
            <a:r>
              <a:rPr lang="es-ES" sz="3600" b="1" spc="75">
                <a:solidFill>
                  <a:srgbClr val="5A5A5A"/>
                </a:solidFill>
                <a:ea typeface="Times New Roman" panose="02020603050405020304" pitchFamily="18" charset="0"/>
                <a:cs typeface="Times New Roman"/>
              </a:rPr>
              <a:t>Semana 10</a:t>
            </a:r>
            <a:endParaRPr lang="es-ES" sz="3600" b="1" spc="75">
              <a:solidFill>
                <a:srgbClr val="5A5A5A"/>
              </a:solidFill>
              <a:effectLst/>
              <a:ea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4529787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Imagen 15" descr="Dibujo de ingeniería&#10;&#10;Descripción generada automáticamente">
            <a:extLst>
              <a:ext uri="{FF2B5EF4-FFF2-40B4-BE49-F238E27FC236}">
                <a16:creationId xmlns:a16="http://schemas.microsoft.com/office/drawing/2014/main" id="{914D6E7B-A88B-FA5F-3D11-4E05DE87FA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916281"/>
            <a:ext cx="6733924" cy="4589169"/>
          </a:xfrm>
          <a:prstGeom prst="rect">
            <a:avLst/>
          </a:prstGeom>
        </p:spPr>
      </p:pic>
      <p:cxnSp>
        <p:nvCxnSpPr>
          <p:cNvPr id="3" name="Conector recto 2">
            <a:extLst>
              <a:ext uri="{FF2B5EF4-FFF2-40B4-BE49-F238E27FC236}">
                <a16:creationId xmlns:a16="http://schemas.microsoft.com/office/drawing/2014/main" id="{92D0F1E1-AF25-4814-BB6F-204166555A3B}"/>
              </a:ext>
            </a:extLst>
          </p:cNvPr>
          <p:cNvCxnSpPr/>
          <p:nvPr/>
        </p:nvCxnSpPr>
        <p:spPr>
          <a:xfrm>
            <a:off x="6276109" y="1505435"/>
            <a:ext cx="0" cy="3796145"/>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38E3D49A-7E02-484F-9F03-55C5E6A11822}"/>
              </a:ext>
            </a:extLst>
          </p:cNvPr>
          <p:cNvSpPr txBox="1"/>
          <p:nvPr/>
        </p:nvSpPr>
        <p:spPr>
          <a:xfrm>
            <a:off x="6733923" y="2656928"/>
            <a:ext cx="4649420" cy="3046988"/>
          </a:xfrm>
          <a:prstGeom prst="rect">
            <a:avLst/>
          </a:prstGeom>
          <a:noFill/>
        </p:spPr>
        <p:txBody>
          <a:bodyPr wrap="square">
            <a:spAutoFit/>
          </a:bodyPr>
          <a:lstStyle/>
          <a:p>
            <a:r>
              <a:rPr lang="es-CL" sz="2400" b="1">
                <a:solidFill>
                  <a:schemeClr val="bg2">
                    <a:lumMod val="5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¡Felicidades, has finalizado el recurso!</a:t>
            </a:r>
          </a:p>
          <a:p>
            <a:r>
              <a:rPr lang="es-CL">
                <a:solidFill>
                  <a:schemeClr val="bg2">
                    <a:lumMod val="50000"/>
                  </a:schemeClr>
                </a:solidFill>
                <a:latin typeface="+mj-lt"/>
              </a:rPr>
              <a:t>Te sugerimos continuar revisando en el aula los demás recursos y actividades de la asignatura. </a:t>
            </a:r>
          </a:p>
          <a:p>
            <a:endParaRPr lang="es-CL" b="1">
              <a:solidFill>
                <a:schemeClr val="bg2">
                  <a:lumMod val="50000"/>
                </a:schemeClr>
              </a:solidFill>
              <a:latin typeface="Myriad Pro" panose="020B0503030403020204" pitchFamily="34" charset="0"/>
            </a:endParaRPr>
          </a:p>
          <a:p>
            <a:endParaRPr lang="es-CL" b="1">
              <a:solidFill>
                <a:schemeClr val="bg2">
                  <a:lumMod val="50000"/>
                </a:schemeClr>
              </a:solidFill>
              <a:latin typeface="Myriad Pro" panose="020B0503030403020204" pitchFamily="34" charset="0"/>
            </a:endParaRPr>
          </a:p>
          <a:p>
            <a:r>
              <a:rPr lang="es-CL" b="1">
                <a:solidFill>
                  <a:schemeClr val="bg2">
                    <a:lumMod val="50000"/>
                  </a:schemeClr>
                </a:solidFill>
              </a:rPr>
              <a:t>¿Qué hacer en caso de dudas? </a:t>
            </a:r>
          </a:p>
          <a:p>
            <a:r>
              <a:rPr lang="es-CL" sz="1800">
                <a:solidFill>
                  <a:schemeClr val="bg2">
                    <a:lumMod val="50000"/>
                  </a:schemeClr>
                </a:solidFill>
                <a:latin typeface="+mj-lt"/>
              </a:rPr>
              <a:t>Contacta a tu docente a través del correo u otro de los medios disponibles en el aula. </a:t>
            </a:r>
          </a:p>
        </p:txBody>
      </p:sp>
      <p:pic>
        <p:nvPicPr>
          <p:cNvPr id="6" name="Gráfico 5">
            <a:extLst>
              <a:ext uri="{FF2B5EF4-FFF2-40B4-BE49-F238E27FC236}">
                <a16:creationId xmlns:a16="http://schemas.microsoft.com/office/drawing/2014/main" id="{10408756-BE81-4C77-A801-0A788C2EAF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61770" y="919587"/>
            <a:ext cx="2462492" cy="1737341"/>
          </a:xfrm>
          <a:prstGeom prst="rect">
            <a:avLst/>
          </a:prstGeom>
        </p:spPr>
      </p:pic>
    </p:spTree>
    <p:custDataLst>
      <p:tags r:id="rId1"/>
    </p:custDataLst>
    <p:extLst>
      <p:ext uri="{BB962C8B-B14F-4D97-AF65-F5344CB8AC3E}">
        <p14:creationId xmlns:p14="http://schemas.microsoft.com/office/powerpoint/2010/main" val="610632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Imagen 21" descr="Dibujo de ingeniería&#10;&#10;Descripción generada automáticamente">
            <a:extLst>
              <a:ext uri="{FF2B5EF4-FFF2-40B4-BE49-F238E27FC236}">
                <a16:creationId xmlns:a16="http://schemas.microsoft.com/office/drawing/2014/main" id="{BC7CADB2-074F-1E35-825C-664FB3B88526}"/>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23091" y="916281"/>
            <a:ext cx="6733924" cy="4589169"/>
          </a:xfrm>
          <a:prstGeom prst="rect">
            <a:avLst/>
          </a:prstGeom>
        </p:spPr>
      </p:pic>
      <p:cxnSp>
        <p:nvCxnSpPr>
          <p:cNvPr id="8" name="Conector recto 7"/>
          <p:cNvCxnSpPr/>
          <p:nvPr/>
        </p:nvCxnSpPr>
        <p:spPr>
          <a:xfrm>
            <a:off x="2614035" y="255259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Conector recto 8"/>
          <p:cNvCxnSpPr/>
          <p:nvPr/>
        </p:nvCxnSpPr>
        <p:spPr>
          <a:xfrm>
            <a:off x="2614035" y="255259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ACD09EF1-2FBB-11B4-1FE9-B030C57BE25B}"/>
              </a:ext>
            </a:extLst>
          </p:cNvPr>
          <p:cNvSpPr txBox="1"/>
          <p:nvPr/>
        </p:nvSpPr>
        <p:spPr>
          <a:xfrm>
            <a:off x="1182792" y="2678420"/>
            <a:ext cx="10472073" cy="1846659"/>
          </a:xfrm>
          <a:prstGeom prst="rect">
            <a:avLst/>
          </a:prstGeom>
          <a:noFill/>
        </p:spPr>
        <p:txBody>
          <a:bodyPr wrap="square" lIns="91440" tIns="45720" rIns="91440" bIns="45720" anchor="t">
            <a:spAutoFit/>
          </a:bodyPr>
          <a:lstStyle/>
          <a:p>
            <a:r>
              <a:rPr lang="es-ES" sz="4800" kern="1400" spc="-50">
                <a:solidFill>
                  <a:srgbClr val="666666"/>
                </a:solidFill>
                <a:effectLst/>
                <a:latin typeface="Open Sans Extrabold"/>
                <a:ea typeface="Times New Roman" panose="02020603050405020304" pitchFamily="18" charset="0"/>
                <a:cs typeface="Times New Roman"/>
              </a:rPr>
              <a:t>Actividad 5: </a:t>
            </a:r>
            <a:r>
              <a:rPr lang="es-ES" sz="4800" kern="1400" spc="-50">
                <a:solidFill>
                  <a:srgbClr val="666666"/>
                </a:solidFill>
                <a:latin typeface="Open Sans Extrabold"/>
                <a:ea typeface="Times New Roman" panose="02020603050405020304" pitchFamily="18" charset="0"/>
                <a:cs typeface="Times New Roman"/>
              </a:rPr>
              <a:t>          </a:t>
            </a:r>
            <a:endParaRPr lang="es-ES" sz="3000" kern="1400" spc="-50">
              <a:solidFill>
                <a:srgbClr val="4C4C4C"/>
              </a:solidFill>
              <a:latin typeface="Times New Roman"/>
              <a:ea typeface="Open Sans Light"/>
              <a:cs typeface="Open Sans Light"/>
            </a:endParaRPr>
          </a:p>
          <a:p>
            <a:r>
              <a:rPr lang="es-ES" sz="3600" b="1" spc="75">
                <a:solidFill>
                  <a:srgbClr val="5A5A5A"/>
                </a:solidFill>
                <a:effectLst/>
                <a:latin typeface="Open Sans"/>
                <a:ea typeface="Open Sans"/>
                <a:cs typeface="Open Sans"/>
              </a:rPr>
              <a:t>Definición del modelo de experimentación</a:t>
            </a:r>
            <a:br>
              <a:rPr lang="es-ES" sz="3600" b="1" spc="75">
                <a:solidFill>
                  <a:srgbClr val="5A5A5A"/>
                </a:solidFill>
                <a:latin typeface="Open Sans"/>
                <a:ea typeface="Open Sans"/>
                <a:cs typeface="Open Sans"/>
              </a:rPr>
            </a:br>
            <a:r>
              <a:rPr lang="es-ES" sz="3000" spc="75">
                <a:solidFill>
                  <a:srgbClr val="4C4C4C"/>
                </a:solidFill>
                <a:latin typeface="Open Sans Light"/>
                <a:ea typeface="Open Sans Light"/>
                <a:cs typeface="Open Sans Light"/>
              </a:rPr>
              <a:t>Tiempo: 45 min.</a:t>
            </a:r>
            <a:endParaRPr lang="es-ES" sz="3600" b="1" spc="75">
              <a:solidFill>
                <a:srgbClr val="5A5A5A"/>
              </a:solidFill>
              <a:effectLst/>
              <a:latin typeface="Open Sans"/>
              <a:ea typeface="Open Sans"/>
              <a:cs typeface="Open Sans"/>
            </a:endParaRPr>
          </a:p>
        </p:txBody>
      </p:sp>
    </p:spTree>
    <p:custDataLst>
      <p:tags r:id="rId1"/>
    </p:custDataLst>
    <p:extLst>
      <p:ext uri="{BB962C8B-B14F-4D97-AF65-F5344CB8AC3E}">
        <p14:creationId xmlns:p14="http://schemas.microsoft.com/office/powerpoint/2010/main" val="640384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uadroTexto 1"/>
          <p:cNvSpPr txBox="1"/>
          <p:nvPr/>
        </p:nvSpPr>
        <p:spPr>
          <a:xfrm>
            <a:off x="776433" y="1089270"/>
            <a:ext cx="7961906" cy="630942"/>
          </a:xfrm>
          <a:prstGeom prst="rect">
            <a:avLst/>
          </a:prstGeom>
          <a:noFill/>
        </p:spPr>
        <p:txBody>
          <a:bodyPr wrap="square" rtlCol="0">
            <a:spAutoFit/>
          </a:bodyPr>
          <a:lstStyle/>
          <a:p>
            <a:pPr>
              <a:lnSpc>
                <a:spcPts val="4200"/>
              </a:lnSpc>
            </a:pPr>
            <a:r>
              <a:rPr lang="es-ES" sz="3600" b="1" spc="-100">
                <a:solidFill>
                  <a:srgbClr val="4C4C4B"/>
                </a:solidFill>
              </a:rPr>
              <a:t>Aprendizaje esperado</a:t>
            </a:r>
            <a:endParaRPr lang="es-CL" sz="3600" b="1" spc="-100">
              <a:solidFill>
                <a:srgbClr val="4C4C4B"/>
              </a:solidFill>
            </a:endParaRPr>
          </a:p>
        </p:txBody>
      </p:sp>
      <p:sp>
        <p:nvSpPr>
          <p:cNvPr id="5" name="CuadroTexto 4">
            <a:extLst>
              <a:ext uri="{FF2B5EF4-FFF2-40B4-BE49-F238E27FC236}">
                <a16:creationId xmlns:a16="http://schemas.microsoft.com/office/drawing/2014/main" id="{7DC3E34C-0A80-C12C-6AAF-92E1DFFBFA2B}"/>
              </a:ext>
            </a:extLst>
          </p:cNvPr>
          <p:cNvSpPr txBox="1"/>
          <p:nvPr/>
        </p:nvSpPr>
        <p:spPr>
          <a:xfrm>
            <a:off x="839585" y="3894514"/>
            <a:ext cx="6492239" cy="923330"/>
          </a:xfrm>
          <a:prstGeom prst="rect">
            <a:avLst/>
          </a:prstGeom>
          <a:noFill/>
        </p:spPr>
        <p:txBody>
          <a:bodyPr wrap="square">
            <a:spAutoFit/>
          </a:bodyPr>
          <a:lstStyle/>
          <a:p>
            <a:pPr marL="285750" indent="-285750" algn="just">
              <a:buFont typeface="Arial" panose="020B0604020202020204" pitchFamily="34" charset="0"/>
              <a:buChar char="•"/>
            </a:pPr>
            <a:r>
              <a:rPr lang="es-ES">
                <a:solidFill>
                  <a:schemeClr val="bg2">
                    <a:lumMod val="50000"/>
                  </a:schemeClr>
                </a:solidFill>
                <a:latin typeface="+mj-lt"/>
              </a:rPr>
              <a:t>En esta oportunidad organizados en equipos, deberán completar la plantilla de recurso 3.2, en donde definirán su modelo de experimentación.</a:t>
            </a:r>
          </a:p>
        </p:txBody>
      </p:sp>
      <p:sp>
        <p:nvSpPr>
          <p:cNvPr id="11" name="Rectángulo: esquinas redondeadas 10">
            <a:extLst>
              <a:ext uri="{FF2B5EF4-FFF2-40B4-BE49-F238E27FC236}">
                <a16:creationId xmlns:a16="http://schemas.microsoft.com/office/drawing/2014/main" id="{928FB8CC-959C-E7E1-EE7A-39ABFAFD6C55}"/>
              </a:ext>
            </a:extLst>
          </p:cNvPr>
          <p:cNvSpPr/>
          <p:nvPr/>
        </p:nvSpPr>
        <p:spPr>
          <a:xfrm>
            <a:off x="839585" y="1883132"/>
            <a:ext cx="6492240" cy="704809"/>
          </a:xfrm>
          <a:prstGeom prst="roundRect">
            <a:avLst>
              <a:gd name="adj" fmla="val 11950"/>
            </a:avLst>
          </a:prstGeom>
          <a:solidFill>
            <a:srgbClr val="E1261E"/>
          </a:solidFill>
          <a:ln>
            <a:solidFill>
              <a:srgbClr val="E126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ES">
                <a:solidFill>
                  <a:schemeClr val="bg1"/>
                </a:solidFill>
                <a:latin typeface="+mj-lt"/>
              </a:rPr>
              <a:t>Definir su modelo de experimentación.</a:t>
            </a:r>
          </a:p>
        </p:txBody>
      </p:sp>
      <p:pic>
        <p:nvPicPr>
          <p:cNvPr id="8" name="Imagen 7" descr="Una caricatura de una persona&#10;&#10;Descripción generada automáticamente con confianza media">
            <a:extLst>
              <a:ext uri="{FF2B5EF4-FFF2-40B4-BE49-F238E27FC236}">
                <a16:creationId xmlns:a16="http://schemas.microsoft.com/office/drawing/2014/main" id="{81460DDD-6C29-FE87-F204-DBBE1DF4EA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48219" y="1404741"/>
            <a:ext cx="4213665" cy="4213665"/>
          </a:xfrm>
          <a:prstGeom prst="rect">
            <a:avLst/>
          </a:prstGeom>
        </p:spPr>
      </p:pic>
      <p:sp>
        <p:nvSpPr>
          <p:cNvPr id="9" name="Rectángulo: esquinas redondeadas 8">
            <a:extLst>
              <a:ext uri="{FF2B5EF4-FFF2-40B4-BE49-F238E27FC236}">
                <a16:creationId xmlns:a16="http://schemas.microsoft.com/office/drawing/2014/main" id="{94D38550-BE9D-E31E-5B79-794267BE6CE7}"/>
              </a:ext>
            </a:extLst>
          </p:cNvPr>
          <p:cNvSpPr/>
          <p:nvPr/>
        </p:nvSpPr>
        <p:spPr>
          <a:xfrm>
            <a:off x="839585" y="2913781"/>
            <a:ext cx="6492239" cy="472012"/>
          </a:xfrm>
          <a:prstGeom prst="roundRect">
            <a:avLst/>
          </a:prstGeom>
          <a:solidFill>
            <a:srgbClr val="F9D3D2"/>
          </a:solidFill>
          <a:ln>
            <a:solidFill>
              <a:srgbClr val="F9D3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b="1">
                <a:solidFill>
                  <a:schemeClr val="tx1"/>
                </a:solidFill>
              </a:rPr>
              <a:t>Instrucciones</a:t>
            </a:r>
          </a:p>
        </p:txBody>
      </p:sp>
    </p:spTree>
    <p:custDataLst>
      <p:tags r:id="rId1"/>
    </p:custDataLst>
    <p:extLst>
      <p:ext uri="{BB962C8B-B14F-4D97-AF65-F5344CB8AC3E}">
        <p14:creationId xmlns:p14="http://schemas.microsoft.com/office/powerpoint/2010/main" val="1745179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5FCBDFC-9DAE-D70D-D9A3-387BAC9319F9}"/>
              </a:ext>
            </a:extLst>
          </p:cNvPr>
          <p:cNvSpPr txBox="1"/>
          <p:nvPr/>
        </p:nvSpPr>
        <p:spPr>
          <a:xfrm>
            <a:off x="1152309" y="1111463"/>
            <a:ext cx="9887382" cy="630942"/>
          </a:xfrm>
          <a:prstGeom prst="rect">
            <a:avLst/>
          </a:prstGeom>
          <a:noFill/>
        </p:spPr>
        <p:txBody>
          <a:bodyPr wrap="square" rtlCol="0">
            <a:spAutoFit/>
          </a:bodyPr>
          <a:lstStyle/>
          <a:p>
            <a:pPr algn="ctr">
              <a:lnSpc>
                <a:spcPts val="4200"/>
              </a:lnSpc>
            </a:pPr>
            <a:r>
              <a:rPr lang="es-ES" sz="4000" b="1" spc="-100">
                <a:solidFill>
                  <a:srgbClr val="4C4C4B"/>
                </a:solidFill>
              </a:rPr>
              <a:t>Recurso 3.2 Modelo de experimentación</a:t>
            </a:r>
            <a:endParaRPr lang="es-CL" sz="4000" b="1" spc="-100">
              <a:solidFill>
                <a:srgbClr val="4C4C4B"/>
              </a:solidFill>
            </a:endParaRPr>
          </a:p>
        </p:txBody>
      </p:sp>
      <p:pic>
        <p:nvPicPr>
          <p:cNvPr id="8" name="Imagen 7" descr="Interfaz de usuario gráfica, Aplicación&#10;&#10;Descripción generada automáticamente">
            <a:extLst>
              <a:ext uri="{FF2B5EF4-FFF2-40B4-BE49-F238E27FC236}">
                <a16:creationId xmlns:a16="http://schemas.microsoft.com/office/drawing/2014/main" id="{FF087357-E171-50ED-F699-2DAB8AD0CE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4299" y="2104477"/>
            <a:ext cx="6563401" cy="3805669"/>
          </a:xfrm>
          <a:prstGeom prst="rect">
            <a:avLst/>
          </a:prstGeom>
        </p:spPr>
      </p:pic>
    </p:spTree>
    <p:custDataLst>
      <p:tags r:id="rId1"/>
    </p:custDataLst>
    <p:extLst>
      <p:ext uri="{BB962C8B-B14F-4D97-AF65-F5344CB8AC3E}">
        <p14:creationId xmlns:p14="http://schemas.microsoft.com/office/powerpoint/2010/main" val="1890560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Una caricatura de una persona&#10;&#10;Descripción generada automáticamente con confianza media">
            <a:extLst>
              <a:ext uri="{FF2B5EF4-FFF2-40B4-BE49-F238E27FC236}">
                <a16:creationId xmlns:a16="http://schemas.microsoft.com/office/drawing/2014/main" id="{6AB96041-84AE-E1F8-5A4A-F33FEC9182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63875" y="396875"/>
            <a:ext cx="6064250" cy="6064250"/>
          </a:xfrm>
          <a:prstGeom prst="rect">
            <a:avLst/>
          </a:prstGeom>
          <a:noFill/>
        </p:spPr>
      </p:pic>
    </p:spTree>
    <p:custDataLst>
      <p:tags r:id="rId1"/>
    </p:custDataLst>
    <p:extLst>
      <p:ext uri="{BB962C8B-B14F-4D97-AF65-F5344CB8AC3E}">
        <p14:creationId xmlns:p14="http://schemas.microsoft.com/office/powerpoint/2010/main" val="1900325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Imagen 21" descr="Dibujo de ingeniería&#10;&#10;Descripción generada automáticamente">
            <a:extLst>
              <a:ext uri="{FF2B5EF4-FFF2-40B4-BE49-F238E27FC236}">
                <a16:creationId xmlns:a16="http://schemas.microsoft.com/office/drawing/2014/main" id="{BC7CADB2-074F-1E35-825C-664FB3B88526}"/>
              </a:ext>
            </a:extLst>
          </p:cNvPr>
          <p:cNvPicPr>
            <a:picLocks noChangeAspect="1"/>
          </p:cNvPicPr>
          <p:nvPr/>
        </p:nvPicPr>
        <p:blipFill>
          <a:blip r:embed="rId4" cstate="print">
            <a:alphaModFix amt="34000"/>
            <a:extLst>
              <a:ext uri="{28A0092B-C50C-407E-A947-70E740481C1C}">
                <a14:useLocalDpi xmlns:a14="http://schemas.microsoft.com/office/drawing/2010/main" val="0"/>
              </a:ext>
            </a:extLst>
          </a:blip>
          <a:stretch>
            <a:fillRect/>
          </a:stretch>
        </p:blipFill>
        <p:spPr>
          <a:xfrm>
            <a:off x="0" y="916281"/>
            <a:ext cx="6733924" cy="4589169"/>
          </a:xfrm>
          <a:prstGeom prst="rect">
            <a:avLst/>
          </a:prstGeom>
        </p:spPr>
      </p:pic>
      <p:cxnSp>
        <p:nvCxnSpPr>
          <p:cNvPr id="8" name="Conector recto 7"/>
          <p:cNvCxnSpPr/>
          <p:nvPr/>
        </p:nvCxnSpPr>
        <p:spPr>
          <a:xfrm>
            <a:off x="2614035" y="255259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Conector recto 8"/>
          <p:cNvCxnSpPr/>
          <p:nvPr/>
        </p:nvCxnSpPr>
        <p:spPr>
          <a:xfrm>
            <a:off x="2614035" y="255259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ACD09EF1-2FBB-11B4-1FE9-B030C57BE25B}"/>
              </a:ext>
            </a:extLst>
          </p:cNvPr>
          <p:cNvSpPr txBox="1"/>
          <p:nvPr/>
        </p:nvSpPr>
        <p:spPr>
          <a:xfrm>
            <a:off x="1182792" y="2736147"/>
            <a:ext cx="9167437" cy="1846659"/>
          </a:xfrm>
          <a:prstGeom prst="rect">
            <a:avLst/>
          </a:prstGeom>
          <a:noFill/>
        </p:spPr>
        <p:txBody>
          <a:bodyPr wrap="square" lIns="91440" tIns="45720" rIns="91440" bIns="45720" anchor="t">
            <a:spAutoFit/>
          </a:bodyPr>
          <a:lstStyle/>
          <a:p>
            <a:r>
              <a:rPr lang="es-ES" sz="4800" kern="1400" spc="-50">
                <a:solidFill>
                  <a:srgbClr val="666666"/>
                </a:solidFill>
                <a:effectLst/>
                <a:latin typeface="Open Sans Extrabold"/>
                <a:ea typeface="Times New Roman" panose="02020603050405020304" pitchFamily="18" charset="0"/>
                <a:cs typeface="Times New Roman"/>
              </a:rPr>
              <a:t>Actividad 6: </a:t>
            </a:r>
            <a:r>
              <a:rPr lang="es-ES" sz="4800" kern="1400" spc="-50">
                <a:solidFill>
                  <a:srgbClr val="666666"/>
                </a:solidFill>
                <a:latin typeface="Open Sans Extrabold"/>
                <a:ea typeface="Times New Roman" panose="02020603050405020304" pitchFamily="18" charset="0"/>
                <a:cs typeface="Times New Roman"/>
              </a:rPr>
              <a:t>          </a:t>
            </a:r>
            <a:endParaRPr lang="es-ES" sz="3000" kern="1400" spc="-50">
              <a:solidFill>
                <a:srgbClr val="4C4C4C"/>
              </a:solidFill>
              <a:latin typeface="Times New Roman"/>
              <a:ea typeface="Open Sans Light"/>
              <a:cs typeface="Open Sans Light"/>
            </a:endParaRPr>
          </a:p>
          <a:p>
            <a:r>
              <a:rPr lang="es-ES" sz="3600" b="1" spc="75">
                <a:solidFill>
                  <a:srgbClr val="5A5A5A"/>
                </a:solidFill>
                <a:effectLst/>
                <a:latin typeface="Open Sans"/>
                <a:ea typeface="Open Sans"/>
                <a:cs typeface="Open Sans"/>
              </a:rPr>
              <a:t>Test </a:t>
            </a:r>
            <a:r>
              <a:rPr lang="es-ES" sz="3600" b="1" spc="75" err="1">
                <a:solidFill>
                  <a:srgbClr val="5A5A5A"/>
                </a:solidFill>
                <a:effectLst/>
                <a:latin typeface="Open Sans"/>
                <a:ea typeface="Open Sans"/>
                <a:cs typeface="Open Sans"/>
              </a:rPr>
              <a:t>Card</a:t>
            </a:r>
            <a:br>
              <a:rPr lang="es-ES" sz="3600" b="1" spc="75">
                <a:solidFill>
                  <a:srgbClr val="5A5A5A"/>
                </a:solidFill>
                <a:latin typeface="Open Sans"/>
                <a:ea typeface="Open Sans"/>
                <a:cs typeface="Open Sans"/>
              </a:rPr>
            </a:br>
            <a:r>
              <a:rPr lang="es-ES" sz="3000" spc="75">
                <a:solidFill>
                  <a:srgbClr val="4C4C4C"/>
                </a:solidFill>
                <a:latin typeface="Open Sans Light"/>
                <a:ea typeface="Open Sans Light"/>
                <a:cs typeface="Open Sans Light"/>
              </a:rPr>
              <a:t>Tiempo: 90 min.</a:t>
            </a:r>
            <a:endParaRPr lang="es-ES" sz="3600" b="1" spc="75">
              <a:solidFill>
                <a:srgbClr val="5A5A5A"/>
              </a:solidFill>
              <a:effectLst/>
              <a:latin typeface="Open Sans"/>
              <a:ea typeface="Open Sans"/>
              <a:cs typeface="Open Sans"/>
            </a:endParaRPr>
          </a:p>
        </p:txBody>
      </p:sp>
    </p:spTree>
    <p:custDataLst>
      <p:tags r:id="rId1"/>
    </p:custDataLst>
    <p:extLst>
      <p:ext uri="{BB962C8B-B14F-4D97-AF65-F5344CB8AC3E}">
        <p14:creationId xmlns:p14="http://schemas.microsoft.com/office/powerpoint/2010/main" val="35643682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uadroTexto 1"/>
          <p:cNvSpPr txBox="1"/>
          <p:nvPr/>
        </p:nvSpPr>
        <p:spPr>
          <a:xfrm>
            <a:off x="468862" y="778296"/>
            <a:ext cx="7961906" cy="630942"/>
          </a:xfrm>
          <a:prstGeom prst="rect">
            <a:avLst/>
          </a:prstGeom>
          <a:noFill/>
        </p:spPr>
        <p:txBody>
          <a:bodyPr wrap="square" rtlCol="0">
            <a:spAutoFit/>
          </a:bodyPr>
          <a:lstStyle/>
          <a:p>
            <a:pPr>
              <a:lnSpc>
                <a:spcPts val="4200"/>
              </a:lnSpc>
            </a:pPr>
            <a:r>
              <a:rPr lang="es-ES" sz="3600" b="1" spc="-100">
                <a:solidFill>
                  <a:srgbClr val="4C4C4B"/>
                </a:solidFill>
              </a:rPr>
              <a:t>Aprendizaje esperado</a:t>
            </a:r>
            <a:endParaRPr lang="es-CL" sz="3600" b="1" spc="-100">
              <a:solidFill>
                <a:srgbClr val="4C4C4B"/>
              </a:solidFill>
            </a:endParaRPr>
          </a:p>
        </p:txBody>
      </p:sp>
      <p:sp>
        <p:nvSpPr>
          <p:cNvPr id="5" name="CuadroTexto 4">
            <a:extLst>
              <a:ext uri="{FF2B5EF4-FFF2-40B4-BE49-F238E27FC236}">
                <a16:creationId xmlns:a16="http://schemas.microsoft.com/office/drawing/2014/main" id="{7DC3E34C-0A80-C12C-6AAF-92E1DFFBFA2B}"/>
              </a:ext>
            </a:extLst>
          </p:cNvPr>
          <p:cNvSpPr txBox="1"/>
          <p:nvPr/>
        </p:nvSpPr>
        <p:spPr>
          <a:xfrm>
            <a:off x="769474" y="3361174"/>
            <a:ext cx="6426521" cy="2862322"/>
          </a:xfrm>
          <a:prstGeom prst="rect">
            <a:avLst/>
          </a:prstGeom>
          <a:noFill/>
        </p:spPr>
        <p:txBody>
          <a:bodyPr wrap="square">
            <a:spAutoFit/>
          </a:bodyPr>
          <a:lstStyle/>
          <a:p>
            <a:pPr marL="285750" indent="-285750" algn="just">
              <a:buFont typeface="Arial" panose="020B0604020202020204" pitchFamily="34" charset="0"/>
              <a:buChar char="•"/>
            </a:pPr>
            <a:r>
              <a:rPr lang="es-ES">
                <a:solidFill>
                  <a:schemeClr val="bg2">
                    <a:lumMod val="50000"/>
                  </a:schemeClr>
                </a:solidFill>
                <a:latin typeface="+mj-lt"/>
              </a:rPr>
              <a:t>En </a:t>
            </a:r>
            <a:r>
              <a:rPr lang="es-ES">
                <a:solidFill>
                  <a:srgbClr val="767171"/>
                </a:solidFill>
                <a:latin typeface="+mj-lt"/>
              </a:rPr>
              <a:t>e</a:t>
            </a:r>
            <a:r>
              <a:rPr lang="es-ES">
                <a:solidFill>
                  <a:schemeClr val="bg2">
                    <a:lumMod val="50000"/>
                  </a:schemeClr>
                </a:solidFill>
                <a:latin typeface="+mj-lt"/>
              </a:rPr>
              <a:t>sta oportunidad, deberán completar las primeras cuatro secciones del </a:t>
            </a:r>
            <a:r>
              <a:rPr lang="es-ES" b="1">
                <a:solidFill>
                  <a:schemeClr val="bg2">
                    <a:lumMod val="50000"/>
                  </a:schemeClr>
                </a:solidFill>
                <a:latin typeface="+mj-lt"/>
              </a:rPr>
              <a:t>recurso 3.3 Test Card</a:t>
            </a:r>
            <a:r>
              <a:rPr lang="es-ES">
                <a:solidFill>
                  <a:schemeClr val="bg2">
                    <a:lumMod val="50000"/>
                  </a:schemeClr>
                </a:solidFill>
                <a:latin typeface="+mj-lt"/>
              </a:rPr>
              <a:t>. </a:t>
            </a:r>
          </a:p>
          <a:p>
            <a:pPr marL="285750" indent="-285750" algn="just">
              <a:buFont typeface="Arial" panose="020B0604020202020204" pitchFamily="34" charset="0"/>
              <a:buChar char="•"/>
            </a:pPr>
            <a:endParaRPr lang="es-ES">
              <a:solidFill>
                <a:schemeClr val="bg2">
                  <a:lumMod val="50000"/>
                </a:schemeClr>
              </a:solidFill>
              <a:latin typeface="+mj-lt"/>
            </a:endParaRPr>
          </a:p>
          <a:p>
            <a:pPr marL="285750" indent="-285750" algn="just">
              <a:buFont typeface="Arial" panose="020B0604020202020204" pitchFamily="34" charset="0"/>
              <a:buChar char="•"/>
            </a:pPr>
            <a:r>
              <a:rPr lang="es-ES">
                <a:solidFill>
                  <a:schemeClr val="bg2">
                    <a:lumMod val="50000"/>
                  </a:schemeClr>
                </a:solidFill>
                <a:latin typeface="+mj-lt"/>
              </a:rPr>
              <a:t>Este instrumento es fundamental, porque sienta las bases de la </a:t>
            </a:r>
            <a:r>
              <a:rPr lang="es-ES" b="1">
                <a:solidFill>
                  <a:schemeClr val="bg2">
                    <a:lumMod val="50000"/>
                  </a:schemeClr>
                </a:solidFill>
                <a:latin typeface="+mj-lt"/>
              </a:rPr>
              <a:t>experimentación</a:t>
            </a:r>
            <a:r>
              <a:rPr lang="es-ES">
                <a:solidFill>
                  <a:schemeClr val="bg2">
                    <a:lumMod val="50000"/>
                  </a:schemeClr>
                </a:solidFill>
                <a:latin typeface="+mj-lt"/>
              </a:rPr>
              <a:t>, proceso clave en el desarrollo de su </a:t>
            </a:r>
            <a:r>
              <a:rPr lang="es-ES" b="1">
                <a:solidFill>
                  <a:schemeClr val="bg2">
                    <a:lumMod val="50000"/>
                  </a:schemeClr>
                </a:solidFill>
                <a:latin typeface="+mj-lt"/>
              </a:rPr>
              <a:t>modelo de negocio</a:t>
            </a:r>
            <a:r>
              <a:rPr lang="es-ES">
                <a:solidFill>
                  <a:schemeClr val="bg2">
                    <a:lumMod val="50000"/>
                  </a:schemeClr>
                </a:solidFill>
                <a:latin typeface="+mj-lt"/>
              </a:rPr>
              <a:t>. </a:t>
            </a:r>
          </a:p>
          <a:p>
            <a:pPr marL="285750" indent="-285750" algn="just">
              <a:buFont typeface="Arial" panose="020B0604020202020204" pitchFamily="34" charset="0"/>
              <a:buChar char="•"/>
            </a:pPr>
            <a:endParaRPr lang="es-ES">
              <a:solidFill>
                <a:schemeClr val="bg2">
                  <a:lumMod val="50000"/>
                </a:schemeClr>
              </a:solidFill>
              <a:latin typeface="+mj-lt"/>
            </a:endParaRPr>
          </a:p>
          <a:p>
            <a:pPr marL="285750" indent="-285750" algn="just">
              <a:buFont typeface="Arial" panose="020B0604020202020204" pitchFamily="34" charset="0"/>
              <a:buChar char="•"/>
            </a:pPr>
            <a:r>
              <a:rPr lang="es-ES">
                <a:solidFill>
                  <a:schemeClr val="bg2">
                    <a:lumMod val="50000"/>
                  </a:schemeClr>
                </a:solidFill>
                <a:latin typeface="+mj-lt"/>
              </a:rPr>
              <a:t>El </a:t>
            </a:r>
            <a:r>
              <a:rPr lang="es-ES" b="1">
                <a:solidFill>
                  <a:schemeClr val="bg2">
                    <a:lumMod val="50000"/>
                  </a:schemeClr>
                </a:solidFill>
                <a:latin typeface="+mj-lt"/>
              </a:rPr>
              <a:t>proceso de experimentación </a:t>
            </a:r>
            <a:r>
              <a:rPr lang="es-ES">
                <a:solidFill>
                  <a:schemeClr val="bg2">
                    <a:lumMod val="50000"/>
                  </a:schemeClr>
                </a:solidFill>
                <a:latin typeface="+mj-lt"/>
              </a:rPr>
              <a:t>puede tener éxito inmediato o puede requerir ajustes. La </a:t>
            </a:r>
            <a:r>
              <a:rPr lang="es-ES" b="1">
                <a:solidFill>
                  <a:schemeClr val="bg2">
                    <a:lumMod val="50000"/>
                  </a:schemeClr>
                </a:solidFill>
                <a:latin typeface="+mj-lt"/>
              </a:rPr>
              <a:t>flexibilidad</a:t>
            </a:r>
            <a:r>
              <a:rPr lang="es-ES">
                <a:solidFill>
                  <a:schemeClr val="bg2">
                    <a:lumMod val="50000"/>
                  </a:schemeClr>
                </a:solidFill>
                <a:latin typeface="+mj-lt"/>
              </a:rPr>
              <a:t> y la </a:t>
            </a:r>
            <a:r>
              <a:rPr lang="es-ES" b="1">
                <a:solidFill>
                  <a:schemeClr val="bg2">
                    <a:lumMod val="50000"/>
                  </a:schemeClr>
                </a:solidFill>
                <a:latin typeface="+mj-lt"/>
              </a:rPr>
              <a:t>iteración</a:t>
            </a:r>
            <a:r>
              <a:rPr lang="es-ES">
                <a:solidFill>
                  <a:schemeClr val="bg2">
                    <a:lumMod val="50000"/>
                  </a:schemeClr>
                </a:solidFill>
                <a:latin typeface="+mj-lt"/>
              </a:rPr>
              <a:t> son elementos clave en este enfoque.</a:t>
            </a:r>
          </a:p>
        </p:txBody>
      </p:sp>
      <p:sp>
        <p:nvSpPr>
          <p:cNvPr id="11" name="Rectángulo: esquinas redondeadas 10">
            <a:extLst>
              <a:ext uri="{FF2B5EF4-FFF2-40B4-BE49-F238E27FC236}">
                <a16:creationId xmlns:a16="http://schemas.microsoft.com/office/drawing/2014/main" id="{928FB8CC-959C-E7E1-EE7A-39ABFAFD6C55}"/>
              </a:ext>
            </a:extLst>
          </p:cNvPr>
          <p:cNvSpPr/>
          <p:nvPr/>
        </p:nvSpPr>
        <p:spPr>
          <a:xfrm>
            <a:off x="478371" y="1441323"/>
            <a:ext cx="10785831" cy="951908"/>
          </a:xfrm>
          <a:prstGeom prst="roundRect">
            <a:avLst/>
          </a:prstGeom>
          <a:solidFill>
            <a:srgbClr val="E1261E"/>
          </a:solidFill>
          <a:ln>
            <a:solidFill>
              <a:srgbClr val="E126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ES">
                <a:solidFill>
                  <a:schemeClr val="bg1"/>
                </a:solidFill>
                <a:latin typeface="+mj-lt"/>
              </a:rPr>
              <a:t>Organizados en equipos, elaboren el Test Card, que define aspectos claves de su modelo de experimentación.</a:t>
            </a:r>
          </a:p>
        </p:txBody>
      </p:sp>
      <p:pic>
        <p:nvPicPr>
          <p:cNvPr id="8" name="Imagen 7" descr="Una caricatura de una persona&#10;&#10;Descripción generada automáticamente con confianza media">
            <a:extLst>
              <a:ext uri="{FF2B5EF4-FFF2-40B4-BE49-F238E27FC236}">
                <a16:creationId xmlns:a16="http://schemas.microsoft.com/office/drawing/2014/main" id="{81460DDD-6C29-FE87-F204-DBBE1DF4EA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9535" y="2305308"/>
            <a:ext cx="4213665" cy="4213665"/>
          </a:xfrm>
          <a:prstGeom prst="rect">
            <a:avLst/>
          </a:prstGeom>
        </p:spPr>
      </p:pic>
      <p:sp>
        <p:nvSpPr>
          <p:cNvPr id="9" name="Rectángulo: esquinas redondeadas 8">
            <a:extLst>
              <a:ext uri="{FF2B5EF4-FFF2-40B4-BE49-F238E27FC236}">
                <a16:creationId xmlns:a16="http://schemas.microsoft.com/office/drawing/2014/main" id="{94D38550-BE9D-E31E-5B79-794267BE6CE7}"/>
              </a:ext>
            </a:extLst>
          </p:cNvPr>
          <p:cNvSpPr/>
          <p:nvPr/>
        </p:nvSpPr>
        <p:spPr>
          <a:xfrm>
            <a:off x="468862" y="2641196"/>
            <a:ext cx="7027747" cy="472012"/>
          </a:xfrm>
          <a:prstGeom prst="roundRect">
            <a:avLst/>
          </a:prstGeom>
          <a:solidFill>
            <a:srgbClr val="F9D3D2"/>
          </a:solidFill>
          <a:ln>
            <a:solidFill>
              <a:srgbClr val="F9D3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b="1">
                <a:solidFill>
                  <a:schemeClr val="tx1"/>
                </a:solidFill>
              </a:rPr>
              <a:t>Instrucciones</a:t>
            </a:r>
          </a:p>
        </p:txBody>
      </p:sp>
    </p:spTree>
    <p:custDataLst>
      <p:tags r:id="rId1"/>
    </p:custDataLst>
    <p:extLst>
      <p:ext uri="{BB962C8B-B14F-4D97-AF65-F5344CB8AC3E}">
        <p14:creationId xmlns:p14="http://schemas.microsoft.com/office/powerpoint/2010/main" val="3073695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C051920F-6610-8DDF-9281-5CC5F0C10384}"/>
              </a:ext>
            </a:extLst>
          </p:cNvPr>
          <p:cNvSpPr/>
          <p:nvPr/>
        </p:nvSpPr>
        <p:spPr>
          <a:xfrm>
            <a:off x="799345" y="794128"/>
            <a:ext cx="6827354" cy="612467"/>
          </a:xfrm>
          <a:prstGeom prst="roundRect">
            <a:avLst/>
          </a:prstGeom>
          <a:solidFill>
            <a:srgbClr val="E1261E"/>
          </a:solidFill>
          <a:ln>
            <a:solidFill>
              <a:srgbClr val="E126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ES" b="1">
                <a:solidFill>
                  <a:schemeClr val="bg1"/>
                </a:solidFill>
                <a:latin typeface="+mj-lt"/>
              </a:rPr>
              <a:t>Recomendaciones para la completación del Test Card</a:t>
            </a:r>
          </a:p>
        </p:txBody>
      </p:sp>
      <p:pic>
        <p:nvPicPr>
          <p:cNvPr id="6" name="Image 1" descr="preencoded.png">
            <a:extLst>
              <a:ext uri="{FF2B5EF4-FFF2-40B4-BE49-F238E27FC236}">
                <a16:creationId xmlns:a16="http://schemas.microsoft.com/office/drawing/2014/main" id="{4EC153A6-D301-0E98-4C4D-0C9232091CC0}"/>
              </a:ext>
            </a:extLst>
          </p:cNvPr>
          <p:cNvPicPr>
            <a:picLocks noChangeAspect="1"/>
          </p:cNvPicPr>
          <p:nvPr/>
        </p:nvPicPr>
        <p:blipFill rotWithShape="1">
          <a:blip r:embed="rId4"/>
          <a:srcRect l="22143" t="10166" r="-9524"/>
          <a:stretch/>
        </p:blipFill>
        <p:spPr>
          <a:xfrm>
            <a:off x="8394324" y="0"/>
            <a:ext cx="4447101" cy="6858000"/>
          </a:xfrm>
          <a:prstGeom prst="rect">
            <a:avLst/>
          </a:prstGeom>
        </p:spPr>
      </p:pic>
      <p:sp>
        <p:nvSpPr>
          <p:cNvPr id="26" name="Shape 3">
            <a:extLst>
              <a:ext uri="{FF2B5EF4-FFF2-40B4-BE49-F238E27FC236}">
                <a16:creationId xmlns:a16="http://schemas.microsoft.com/office/drawing/2014/main" id="{3A9AA3BE-588D-A8EB-FD69-0158C60EB281}"/>
              </a:ext>
            </a:extLst>
          </p:cNvPr>
          <p:cNvSpPr/>
          <p:nvPr/>
        </p:nvSpPr>
        <p:spPr>
          <a:xfrm flipH="1">
            <a:off x="864114" y="1700158"/>
            <a:ext cx="45719" cy="4190385"/>
          </a:xfrm>
          <a:prstGeom prst="roundRect">
            <a:avLst>
              <a:gd name="adj" fmla="val 317520"/>
            </a:avLst>
          </a:prstGeom>
          <a:solidFill>
            <a:srgbClr val="DFB9B8"/>
          </a:solidFill>
          <a:ln/>
        </p:spPr>
        <p:txBody>
          <a:bodyPr/>
          <a:lstStyle/>
          <a:p>
            <a:endParaRPr lang="es-CL" b="1">
              <a:solidFill>
                <a:srgbClr val="4C4C4B"/>
              </a:solidFill>
              <a:latin typeface="+mj-lt"/>
            </a:endParaRPr>
          </a:p>
        </p:txBody>
      </p:sp>
      <p:sp>
        <p:nvSpPr>
          <p:cNvPr id="27" name="Shape 5">
            <a:extLst>
              <a:ext uri="{FF2B5EF4-FFF2-40B4-BE49-F238E27FC236}">
                <a16:creationId xmlns:a16="http://schemas.microsoft.com/office/drawing/2014/main" id="{2B5FE4A1-261A-CC86-C0C8-69B811F9390E}"/>
              </a:ext>
            </a:extLst>
          </p:cNvPr>
          <p:cNvSpPr/>
          <p:nvPr/>
        </p:nvSpPr>
        <p:spPr>
          <a:xfrm>
            <a:off x="663616" y="2076877"/>
            <a:ext cx="388739" cy="388739"/>
          </a:xfrm>
          <a:prstGeom prst="roundRect">
            <a:avLst>
              <a:gd name="adj" fmla="val 18672"/>
            </a:avLst>
          </a:prstGeom>
          <a:solidFill>
            <a:srgbClr val="F9D3D2"/>
          </a:solidFill>
          <a:ln w="7620">
            <a:solidFill>
              <a:srgbClr val="DFB9B8"/>
            </a:solidFill>
            <a:prstDash val="solid"/>
          </a:ln>
        </p:spPr>
        <p:txBody>
          <a:bodyPr/>
          <a:lstStyle/>
          <a:p>
            <a:pPr algn="ctr"/>
            <a:r>
              <a:rPr lang="es-CL" sz="2000" b="1">
                <a:solidFill>
                  <a:srgbClr val="4C4C4B"/>
                </a:solidFill>
                <a:latin typeface="+mj-lt"/>
              </a:rPr>
              <a:t>1</a:t>
            </a:r>
            <a:endParaRPr lang="es-CL" b="1">
              <a:solidFill>
                <a:srgbClr val="4C4C4B"/>
              </a:solidFill>
              <a:latin typeface="+mj-lt"/>
            </a:endParaRPr>
          </a:p>
        </p:txBody>
      </p:sp>
      <p:sp>
        <p:nvSpPr>
          <p:cNvPr id="29" name="Text 7">
            <a:extLst>
              <a:ext uri="{FF2B5EF4-FFF2-40B4-BE49-F238E27FC236}">
                <a16:creationId xmlns:a16="http://schemas.microsoft.com/office/drawing/2014/main" id="{6FD27315-A0B0-0EB0-6738-9907DB8BCB4E}"/>
              </a:ext>
            </a:extLst>
          </p:cNvPr>
          <p:cNvSpPr/>
          <p:nvPr/>
        </p:nvSpPr>
        <p:spPr>
          <a:xfrm>
            <a:off x="1200116" y="2076877"/>
            <a:ext cx="2782664" cy="306659"/>
          </a:xfrm>
          <a:prstGeom prst="rect">
            <a:avLst/>
          </a:prstGeom>
          <a:noFill/>
          <a:ln/>
        </p:spPr>
        <p:txBody>
          <a:bodyPr wrap="none" rtlCol="0" anchor="t"/>
          <a:lstStyle/>
          <a:p>
            <a:pPr marL="0" indent="0" algn="l">
              <a:lnSpc>
                <a:spcPts val="2126"/>
              </a:lnSpc>
              <a:buNone/>
            </a:pPr>
            <a:r>
              <a:rPr lang="es-CL" b="1">
                <a:solidFill>
                  <a:srgbClr val="4C4C4B"/>
                </a:solidFill>
                <a:latin typeface="Open Sans Light (Títulos)"/>
                <a:ea typeface="Inter" pitchFamily="34" charset="-122"/>
                <a:cs typeface="Inter" pitchFamily="34" charset="-120"/>
              </a:rPr>
              <a:t>Definición de hipótesis y testeo inicial</a:t>
            </a:r>
          </a:p>
        </p:txBody>
      </p:sp>
      <p:sp>
        <p:nvSpPr>
          <p:cNvPr id="30" name="Text 8">
            <a:extLst>
              <a:ext uri="{FF2B5EF4-FFF2-40B4-BE49-F238E27FC236}">
                <a16:creationId xmlns:a16="http://schemas.microsoft.com/office/drawing/2014/main" id="{5935E5F4-38D2-85AB-12BD-1EDBDD2A82E5}"/>
              </a:ext>
            </a:extLst>
          </p:cNvPr>
          <p:cNvSpPr/>
          <p:nvPr/>
        </p:nvSpPr>
        <p:spPr>
          <a:xfrm>
            <a:off x="1200116" y="2388121"/>
            <a:ext cx="6523356" cy="553164"/>
          </a:xfrm>
          <a:prstGeom prst="rect">
            <a:avLst/>
          </a:prstGeom>
          <a:noFill/>
          <a:ln/>
        </p:spPr>
        <p:txBody>
          <a:bodyPr wrap="square" rtlCol="0" anchor="t"/>
          <a:lstStyle/>
          <a:p>
            <a:pPr marL="0" indent="0" algn="just">
              <a:lnSpc>
                <a:spcPts val="2177"/>
              </a:lnSpc>
              <a:buNone/>
            </a:pPr>
            <a:r>
              <a:rPr lang="es-ES">
                <a:solidFill>
                  <a:srgbClr val="767171"/>
                </a:solidFill>
                <a:latin typeface="+mj-lt"/>
                <a:ea typeface="Inter" pitchFamily="34" charset="-122"/>
                <a:cs typeface="Inter" pitchFamily="34" charset="-120"/>
              </a:rPr>
              <a:t>Definan inicialmente </a:t>
            </a:r>
            <a:r>
              <a:rPr lang="es-ES" b="1">
                <a:solidFill>
                  <a:srgbClr val="767171"/>
                </a:solidFill>
                <a:latin typeface="+mj-lt"/>
                <a:ea typeface="Inter" pitchFamily="34" charset="-122"/>
                <a:cs typeface="Inter" pitchFamily="34" charset="-120"/>
              </a:rPr>
              <a:t>2 hipótesis </a:t>
            </a:r>
            <a:r>
              <a:rPr lang="es-ES">
                <a:solidFill>
                  <a:srgbClr val="767171"/>
                </a:solidFill>
                <a:latin typeface="+mj-lt"/>
                <a:ea typeface="Inter" pitchFamily="34" charset="-122"/>
                <a:cs typeface="Inter" pitchFamily="34" charset="-120"/>
              </a:rPr>
              <a:t>para validar y según el resultado del testeo, evalúen si es necesario hacer algún ajuste.</a:t>
            </a:r>
          </a:p>
        </p:txBody>
      </p:sp>
      <p:sp>
        <p:nvSpPr>
          <p:cNvPr id="31" name="Shape 10">
            <a:extLst>
              <a:ext uri="{FF2B5EF4-FFF2-40B4-BE49-F238E27FC236}">
                <a16:creationId xmlns:a16="http://schemas.microsoft.com/office/drawing/2014/main" id="{5D228530-B531-288F-6E21-944C250A1B5D}"/>
              </a:ext>
            </a:extLst>
          </p:cNvPr>
          <p:cNvSpPr/>
          <p:nvPr/>
        </p:nvSpPr>
        <p:spPr>
          <a:xfrm>
            <a:off x="654077" y="3525058"/>
            <a:ext cx="388739" cy="388739"/>
          </a:xfrm>
          <a:prstGeom prst="roundRect">
            <a:avLst>
              <a:gd name="adj" fmla="val 18672"/>
            </a:avLst>
          </a:prstGeom>
          <a:solidFill>
            <a:srgbClr val="F9D3D2"/>
          </a:solidFill>
          <a:ln w="7620">
            <a:solidFill>
              <a:srgbClr val="DFB9B8"/>
            </a:solidFill>
            <a:prstDash val="solid"/>
          </a:ln>
        </p:spPr>
        <p:txBody>
          <a:bodyPr/>
          <a:lstStyle/>
          <a:p>
            <a:pPr algn="ctr"/>
            <a:r>
              <a:rPr lang="es-CL" sz="2000" b="1">
                <a:solidFill>
                  <a:srgbClr val="4C4C4B"/>
                </a:solidFill>
                <a:latin typeface="+mj-lt"/>
              </a:rPr>
              <a:t>2</a:t>
            </a:r>
          </a:p>
        </p:txBody>
      </p:sp>
      <p:sp>
        <p:nvSpPr>
          <p:cNvPr id="33" name="Text 12">
            <a:extLst>
              <a:ext uri="{FF2B5EF4-FFF2-40B4-BE49-F238E27FC236}">
                <a16:creationId xmlns:a16="http://schemas.microsoft.com/office/drawing/2014/main" id="{A35BA8C3-173B-E796-DF6E-278BB89B6369}"/>
              </a:ext>
            </a:extLst>
          </p:cNvPr>
          <p:cNvSpPr/>
          <p:nvPr/>
        </p:nvSpPr>
        <p:spPr>
          <a:xfrm>
            <a:off x="1243422" y="4668172"/>
            <a:ext cx="2782664" cy="327258"/>
          </a:xfrm>
          <a:prstGeom prst="rect">
            <a:avLst/>
          </a:prstGeom>
          <a:noFill/>
          <a:ln/>
        </p:spPr>
        <p:txBody>
          <a:bodyPr wrap="none" rtlCol="0" anchor="t"/>
          <a:lstStyle/>
          <a:p>
            <a:pPr marL="0" indent="0" algn="l">
              <a:lnSpc>
                <a:spcPts val="2126"/>
              </a:lnSpc>
              <a:buNone/>
            </a:pPr>
            <a:r>
              <a:rPr lang="es-CL" b="1">
                <a:solidFill>
                  <a:srgbClr val="4C4C4B"/>
                </a:solidFill>
                <a:latin typeface="Open Sans Light (Títulos)"/>
                <a:ea typeface="Inter" pitchFamily="34" charset="-122"/>
              </a:rPr>
              <a:t>Si hay que hacer ajustes</a:t>
            </a:r>
            <a:endParaRPr lang="es-CL" b="1">
              <a:solidFill>
                <a:srgbClr val="4C4C4B"/>
              </a:solidFill>
              <a:latin typeface="Open Sans Light (Títulos)"/>
            </a:endParaRPr>
          </a:p>
        </p:txBody>
      </p:sp>
      <p:sp>
        <p:nvSpPr>
          <p:cNvPr id="34" name="Text 13">
            <a:extLst>
              <a:ext uri="{FF2B5EF4-FFF2-40B4-BE49-F238E27FC236}">
                <a16:creationId xmlns:a16="http://schemas.microsoft.com/office/drawing/2014/main" id="{4B794D1A-D678-5661-822F-3B7CBAC7B91D}"/>
              </a:ext>
            </a:extLst>
          </p:cNvPr>
          <p:cNvSpPr/>
          <p:nvPr/>
        </p:nvSpPr>
        <p:spPr>
          <a:xfrm>
            <a:off x="1205810" y="4958165"/>
            <a:ext cx="6523357" cy="553164"/>
          </a:xfrm>
          <a:prstGeom prst="rect">
            <a:avLst/>
          </a:prstGeom>
          <a:noFill/>
          <a:ln/>
        </p:spPr>
        <p:txBody>
          <a:bodyPr wrap="square" rtlCol="0" anchor="t"/>
          <a:lstStyle/>
          <a:p>
            <a:pPr marL="0" indent="0" algn="just">
              <a:lnSpc>
                <a:spcPts val="2177"/>
              </a:lnSpc>
              <a:buNone/>
            </a:pPr>
            <a:r>
              <a:rPr lang="es-CL">
                <a:solidFill>
                  <a:srgbClr val="767171"/>
                </a:solidFill>
                <a:latin typeface="+mj-lt"/>
                <a:ea typeface="Inter" pitchFamily="34" charset="-122"/>
              </a:rPr>
              <a:t>Deben completar la primera Test Card, con las 2 hipótesis y tras el proceso de ajuste e iteración, deben, completar una segunda Test Card y validar solo una hipótesis. </a:t>
            </a:r>
          </a:p>
        </p:txBody>
      </p:sp>
      <p:sp>
        <p:nvSpPr>
          <p:cNvPr id="35" name="Shape 15">
            <a:extLst>
              <a:ext uri="{FF2B5EF4-FFF2-40B4-BE49-F238E27FC236}">
                <a16:creationId xmlns:a16="http://schemas.microsoft.com/office/drawing/2014/main" id="{17EE6B1D-4619-A79E-61F8-FA3E83BBBF0E}"/>
              </a:ext>
            </a:extLst>
          </p:cNvPr>
          <p:cNvSpPr/>
          <p:nvPr/>
        </p:nvSpPr>
        <p:spPr>
          <a:xfrm>
            <a:off x="663616" y="4662971"/>
            <a:ext cx="388739" cy="388739"/>
          </a:xfrm>
          <a:prstGeom prst="roundRect">
            <a:avLst>
              <a:gd name="adj" fmla="val 18672"/>
            </a:avLst>
          </a:prstGeom>
          <a:solidFill>
            <a:srgbClr val="F9D3D2"/>
          </a:solidFill>
          <a:ln w="7620">
            <a:solidFill>
              <a:srgbClr val="DFB9B8"/>
            </a:solidFill>
            <a:prstDash val="solid"/>
          </a:ln>
        </p:spPr>
        <p:txBody>
          <a:bodyPr/>
          <a:lstStyle/>
          <a:p>
            <a:pPr algn="ctr"/>
            <a:r>
              <a:rPr lang="es-CL" sz="2000" b="1">
                <a:solidFill>
                  <a:srgbClr val="4C4C4B"/>
                </a:solidFill>
                <a:latin typeface="+mj-lt"/>
              </a:rPr>
              <a:t>3</a:t>
            </a:r>
          </a:p>
        </p:txBody>
      </p:sp>
      <p:sp>
        <p:nvSpPr>
          <p:cNvPr id="37" name="Text 17">
            <a:extLst>
              <a:ext uri="{FF2B5EF4-FFF2-40B4-BE49-F238E27FC236}">
                <a16:creationId xmlns:a16="http://schemas.microsoft.com/office/drawing/2014/main" id="{A05F0D21-01A7-6BB9-F0A6-35C78A4B7B13}"/>
              </a:ext>
            </a:extLst>
          </p:cNvPr>
          <p:cNvSpPr/>
          <p:nvPr/>
        </p:nvSpPr>
        <p:spPr>
          <a:xfrm>
            <a:off x="1200116" y="3522468"/>
            <a:ext cx="2160270" cy="269915"/>
          </a:xfrm>
          <a:prstGeom prst="rect">
            <a:avLst/>
          </a:prstGeom>
          <a:noFill/>
          <a:ln/>
        </p:spPr>
        <p:txBody>
          <a:bodyPr wrap="none" rtlCol="0" anchor="t"/>
          <a:lstStyle/>
          <a:p>
            <a:pPr marL="0" indent="0" algn="l">
              <a:lnSpc>
                <a:spcPts val="2126"/>
              </a:lnSpc>
              <a:buNone/>
            </a:pPr>
            <a:r>
              <a:rPr lang="es-CL" b="1">
                <a:solidFill>
                  <a:srgbClr val="4C4C4B"/>
                </a:solidFill>
                <a:latin typeface="Open Sans Light (Títulos)"/>
                <a:ea typeface="Inter" pitchFamily="34" charset="-122"/>
              </a:rPr>
              <a:t>Si no hay que hacer ajustes</a:t>
            </a:r>
            <a:endParaRPr lang="es-CL" b="1">
              <a:solidFill>
                <a:srgbClr val="4C4C4B"/>
              </a:solidFill>
              <a:latin typeface="Open Sans Light (Títulos)"/>
            </a:endParaRPr>
          </a:p>
        </p:txBody>
      </p:sp>
      <p:sp>
        <p:nvSpPr>
          <p:cNvPr id="38" name="Text 18">
            <a:extLst>
              <a:ext uri="{FF2B5EF4-FFF2-40B4-BE49-F238E27FC236}">
                <a16:creationId xmlns:a16="http://schemas.microsoft.com/office/drawing/2014/main" id="{8BC5CFD6-6C67-8FBE-1F57-E3EC70B6220F}"/>
              </a:ext>
            </a:extLst>
          </p:cNvPr>
          <p:cNvSpPr/>
          <p:nvPr/>
        </p:nvSpPr>
        <p:spPr>
          <a:xfrm>
            <a:off x="1237726" y="3847315"/>
            <a:ext cx="6485745" cy="553164"/>
          </a:xfrm>
          <a:prstGeom prst="rect">
            <a:avLst/>
          </a:prstGeom>
          <a:noFill/>
          <a:ln/>
        </p:spPr>
        <p:txBody>
          <a:bodyPr wrap="square" rtlCol="0" anchor="t"/>
          <a:lstStyle/>
          <a:p>
            <a:pPr marL="0" indent="0" algn="just">
              <a:lnSpc>
                <a:spcPts val="2177"/>
              </a:lnSpc>
              <a:buNone/>
            </a:pPr>
            <a:r>
              <a:rPr lang="es-ES">
                <a:solidFill>
                  <a:srgbClr val="767171"/>
                </a:solidFill>
                <a:latin typeface="+mj-lt"/>
              </a:rPr>
              <a:t>Deben validar sus dos hipótesis y presentar todo en una sola Test Card.</a:t>
            </a:r>
            <a:endParaRPr lang="en-US">
              <a:solidFill>
                <a:srgbClr val="767171"/>
              </a:solidFill>
              <a:latin typeface="+mj-lt"/>
            </a:endParaRPr>
          </a:p>
        </p:txBody>
      </p:sp>
    </p:spTree>
    <p:custDataLst>
      <p:tags r:id="rId1"/>
    </p:custDataLst>
    <p:extLst>
      <p:ext uri="{BB962C8B-B14F-4D97-AF65-F5344CB8AC3E}">
        <p14:creationId xmlns:p14="http://schemas.microsoft.com/office/powerpoint/2010/main" val="35682429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5FCBDFC-9DAE-D70D-D9A3-387BAC9319F9}"/>
              </a:ext>
            </a:extLst>
          </p:cNvPr>
          <p:cNvSpPr txBox="1"/>
          <p:nvPr/>
        </p:nvSpPr>
        <p:spPr>
          <a:xfrm>
            <a:off x="1335510" y="676442"/>
            <a:ext cx="9339188" cy="630942"/>
          </a:xfrm>
          <a:prstGeom prst="rect">
            <a:avLst/>
          </a:prstGeom>
          <a:noFill/>
        </p:spPr>
        <p:txBody>
          <a:bodyPr wrap="square" rtlCol="0">
            <a:spAutoFit/>
          </a:bodyPr>
          <a:lstStyle/>
          <a:p>
            <a:pPr algn="ctr">
              <a:lnSpc>
                <a:spcPts val="4200"/>
              </a:lnSpc>
            </a:pPr>
            <a:r>
              <a:rPr lang="es-ES" sz="3600" b="1" spc="-100">
                <a:solidFill>
                  <a:srgbClr val="4C4C4B"/>
                </a:solidFill>
              </a:rPr>
              <a:t>Recurso 3.3 Test Card</a:t>
            </a:r>
            <a:endParaRPr lang="es-CL" sz="3600" b="1" spc="-100">
              <a:solidFill>
                <a:srgbClr val="4C4C4B"/>
              </a:solidFill>
            </a:endParaRPr>
          </a:p>
        </p:txBody>
      </p:sp>
      <p:pic>
        <p:nvPicPr>
          <p:cNvPr id="21" name="Imagen 20">
            <a:extLst>
              <a:ext uri="{FF2B5EF4-FFF2-40B4-BE49-F238E27FC236}">
                <a16:creationId xmlns:a16="http://schemas.microsoft.com/office/drawing/2014/main" id="{502BCDBD-C219-467B-E3A8-B0BA638E861C}"/>
              </a:ext>
            </a:extLst>
          </p:cNvPr>
          <p:cNvPicPr>
            <a:picLocks noChangeAspect="1"/>
          </p:cNvPicPr>
          <p:nvPr/>
        </p:nvPicPr>
        <p:blipFill rotWithShape="1">
          <a:blip r:embed="rId3"/>
          <a:srcRect t="4943"/>
          <a:stretch/>
        </p:blipFill>
        <p:spPr>
          <a:xfrm>
            <a:off x="1335510" y="1307384"/>
            <a:ext cx="9440592" cy="5107240"/>
          </a:xfrm>
          <a:prstGeom prst="rect">
            <a:avLst/>
          </a:prstGeom>
        </p:spPr>
      </p:pic>
    </p:spTree>
    <p:custDataLst>
      <p:tags r:id="rId1"/>
    </p:custDataLst>
    <p:extLst>
      <p:ext uri="{BB962C8B-B14F-4D97-AF65-F5344CB8AC3E}">
        <p14:creationId xmlns:p14="http://schemas.microsoft.com/office/powerpoint/2010/main" val="32802939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5FCBDFC-9DAE-D70D-D9A3-387BAC9319F9}"/>
              </a:ext>
            </a:extLst>
          </p:cNvPr>
          <p:cNvSpPr txBox="1"/>
          <p:nvPr/>
        </p:nvSpPr>
        <p:spPr>
          <a:xfrm>
            <a:off x="1335510" y="676442"/>
            <a:ext cx="9339188" cy="630942"/>
          </a:xfrm>
          <a:prstGeom prst="rect">
            <a:avLst/>
          </a:prstGeom>
          <a:noFill/>
        </p:spPr>
        <p:txBody>
          <a:bodyPr wrap="square" lIns="91440" tIns="45720" rIns="91440" bIns="45720" rtlCol="0" anchor="t">
            <a:spAutoFit/>
          </a:bodyPr>
          <a:lstStyle/>
          <a:p>
            <a:pPr>
              <a:lnSpc>
                <a:spcPts val="4200"/>
              </a:lnSpc>
            </a:pPr>
            <a:r>
              <a:rPr lang="es-ES" sz="3600" b="1" spc="-100">
                <a:solidFill>
                  <a:srgbClr val="4C4C4B"/>
                </a:solidFill>
              </a:rPr>
              <a:t>Ejemplo de Test </a:t>
            </a:r>
            <a:r>
              <a:rPr lang="es-ES" sz="3600" b="1" spc="-100" err="1">
                <a:solidFill>
                  <a:srgbClr val="4C4C4B"/>
                </a:solidFill>
              </a:rPr>
              <a:t>Card</a:t>
            </a:r>
            <a:endParaRPr lang="es-CL" sz="3600" b="1" spc="-100" err="1">
              <a:solidFill>
                <a:srgbClr val="4C4C4B"/>
              </a:solidFill>
              <a:ea typeface="Open Sans"/>
              <a:cs typeface="Open Sans"/>
            </a:endParaRPr>
          </a:p>
        </p:txBody>
      </p:sp>
      <p:graphicFrame>
        <p:nvGraphicFramePr>
          <p:cNvPr id="4" name="Tabla 3">
            <a:extLst>
              <a:ext uri="{FF2B5EF4-FFF2-40B4-BE49-F238E27FC236}">
                <a16:creationId xmlns:a16="http://schemas.microsoft.com/office/drawing/2014/main" id="{66F2B3F9-08F7-A1B7-ECFA-7B71F48F8FD8}"/>
              </a:ext>
            </a:extLst>
          </p:cNvPr>
          <p:cNvGraphicFramePr>
            <a:graphicFrameLocks noGrp="1"/>
          </p:cNvGraphicFramePr>
          <p:nvPr>
            <p:extLst>
              <p:ext uri="{D42A27DB-BD31-4B8C-83A1-F6EECF244321}">
                <p14:modId xmlns:p14="http://schemas.microsoft.com/office/powerpoint/2010/main" val="883243657"/>
              </p:ext>
            </p:extLst>
          </p:nvPr>
        </p:nvGraphicFramePr>
        <p:xfrm>
          <a:off x="3017520" y="1351280"/>
          <a:ext cx="5954487" cy="5089066"/>
        </p:xfrm>
        <a:graphic>
          <a:graphicData uri="http://schemas.openxmlformats.org/drawingml/2006/table">
            <a:tbl>
              <a:tblPr bandRow="1">
                <a:tableStyleId>{5C22544A-7EE6-4342-B048-85BDC9FD1C3A}</a:tableStyleId>
              </a:tblPr>
              <a:tblGrid>
                <a:gridCol w="5954487">
                  <a:extLst>
                    <a:ext uri="{9D8B030D-6E8A-4147-A177-3AD203B41FA5}">
                      <a16:colId xmlns:a16="http://schemas.microsoft.com/office/drawing/2014/main" val="629558431"/>
                    </a:ext>
                  </a:extLst>
                </a:gridCol>
              </a:tblGrid>
              <a:tr h="261330">
                <a:tc>
                  <a:txBody>
                    <a:bodyPr/>
                    <a:lstStyle/>
                    <a:p>
                      <a:pPr algn="ctr" rtl="0" fontAlgn="base"/>
                      <a:r>
                        <a:rPr lang="es-ES" sz="1000" b="1">
                          <a:solidFill>
                            <a:srgbClr val="FFFFFF"/>
                          </a:solidFill>
                          <a:effectLst/>
                          <a:latin typeface="Open Sans"/>
                        </a:rPr>
                        <a:t>TEST CARD </a:t>
                      </a:r>
                      <a:r>
                        <a:rPr lang="es-ES" sz="1000" b="1" err="1">
                          <a:solidFill>
                            <a:srgbClr val="FFFFFF"/>
                          </a:solidFill>
                          <a:effectLst/>
                          <a:latin typeface="Open Sans"/>
                        </a:rPr>
                        <a:t>N°</a:t>
                      </a:r>
                      <a:r>
                        <a:rPr lang="es-ES" sz="1000" b="1">
                          <a:solidFill>
                            <a:srgbClr val="FFFFFF"/>
                          </a:solidFill>
                          <a:effectLst/>
                          <a:latin typeface="Open Sans"/>
                        </a:rPr>
                        <a:t> 1 </a:t>
                      </a:r>
                      <a:endParaRPr lang="es-ES" b="1">
                        <a:solidFill>
                          <a:srgbClr val="666666"/>
                        </a:solidFill>
                        <a:effectLst/>
                        <a:latin typeface="Open Sans"/>
                      </a:endParaRPr>
                    </a:p>
                  </a:txBody>
                  <a:tcPr marL="66675" marR="66675">
                    <a:lnL w="9525" cap="flat" cmpd="sng" algn="ctr">
                      <a:solidFill>
                        <a:srgbClr val="E1261E"/>
                      </a:solidFill>
                      <a:prstDash val="solid"/>
                      <a:round/>
                      <a:headEnd type="none" w="med" len="med"/>
                      <a:tailEnd type="none" w="med" len="med"/>
                    </a:lnL>
                    <a:lnR w="9525" cap="flat" cmpd="sng" algn="ctr">
                      <a:solidFill>
                        <a:srgbClr val="E1261E"/>
                      </a:solidFill>
                      <a:prstDash val="solid"/>
                      <a:round/>
                      <a:headEnd type="none" w="med" len="med"/>
                      <a:tailEnd type="none" w="med" len="med"/>
                    </a:lnR>
                    <a:lnT w="9525" cap="flat" cmpd="sng" algn="ctr">
                      <a:solidFill>
                        <a:srgbClr val="E1261E"/>
                      </a:solidFill>
                      <a:prstDash val="solid"/>
                      <a:round/>
                      <a:headEnd type="none" w="med" len="med"/>
                      <a:tailEnd type="none" w="med" len="med"/>
                    </a:lnT>
                    <a:lnB w="9525" cap="flat" cmpd="sng" algn="ctr">
                      <a:solidFill>
                        <a:srgbClr val="ED7C78"/>
                      </a:solidFill>
                      <a:prstDash val="solid"/>
                      <a:round/>
                      <a:headEnd type="none" w="med" len="med"/>
                      <a:tailEnd type="none" w="med" len="med"/>
                    </a:lnB>
                    <a:solidFill>
                      <a:srgbClr val="E1261E"/>
                    </a:solidFill>
                  </a:tcPr>
                </a:tc>
                <a:extLst>
                  <a:ext uri="{0D108BD9-81ED-4DB2-BD59-A6C34878D82A}">
                    <a16:rowId xmlns:a16="http://schemas.microsoft.com/office/drawing/2014/main" val="263981814"/>
                  </a:ext>
                </a:extLst>
              </a:tr>
              <a:tr h="261330">
                <a:tc>
                  <a:txBody>
                    <a:bodyPr/>
                    <a:lstStyle/>
                    <a:p>
                      <a:pPr rtl="0" fontAlgn="base"/>
                      <a:r>
                        <a:rPr lang="es-ES" sz="1000" b="1">
                          <a:solidFill>
                            <a:srgbClr val="666666"/>
                          </a:solidFill>
                          <a:effectLst/>
                          <a:latin typeface="Open Sans"/>
                        </a:rPr>
                        <a:t>HIPÓTESIS </a:t>
                      </a:r>
                      <a:r>
                        <a:rPr lang="es-ES" sz="1000" b="1" i="1">
                          <a:solidFill>
                            <a:srgbClr val="666666"/>
                          </a:solidFill>
                          <a:effectLst/>
                          <a:latin typeface="Open Sans"/>
                        </a:rPr>
                        <a:t>| Nosotros creemos que...</a:t>
                      </a:r>
                      <a:r>
                        <a:rPr lang="es-ES" sz="1000" b="1">
                          <a:solidFill>
                            <a:srgbClr val="666666"/>
                          </a:solidFill>
                          <a:effectLst/>
                          <a:latin typeface="Open Sans"/>
                        </a:rPr>
                        <a:t> </a:t>
                      </a:r>
                      <a:endParaRPr lang="es-ES" b="1">
                        <a:solidFill>
                          <a:srgbClr val="666666"/>
                        </a:solidFill>
                        <a:effectLst/>
                        <a:latin typeface="Open Sans"/>
                      </a:endParaRPr>
                    </a:p>
                  </a:txBody>
                  <a:tcPr marL="66675" marR="66675">
                    <a:lnL w="9525" cap="flat" cmpd="sng" algn="ctr">
                      <a:solidFill>
                        <a:srgbClr val="ED7C78"/>
                      </a:solidFill>
                      <a:prstDash val="solid"/>
                      <a:round/>
                      <a:headEnd type="none" w="med" len="med"/>
                      <a:tailEnd type="none" w="med" len="med"/>
                    </a:lnL>
                    <a:lnR w="9525" cap="flat" cmpd="sng" algn="ctr">
                      <a:solidFill>
                        <a:srgbClr val="ED7C78"/>
                      </a:solidFill>
                      <a:prstDash val="solid"/>
                      <a:round/>
                      <a:headEnd type="none" w="med" len="med"/>
                      <a:tailEnd type="none" w="med" len="med"/>
                    </a:lnR>
                    <a:lnT w="9525" cap="flat" cmpd="sng" algn="ctr">
                      <a:solidFill>
                        <a:srgbClr val="ED7C78"/>
                      </a:solidFill>
                      <a:prstDash val="solid"/>
                      <a:round/>
                      <a:headEnd type="none" w="med" len="med"/>
                      <a:tailEnd type="none" w="med" len="med"/>
                    </a:lnT>
                    <a:lnB w="9525" cap="flat" cmpd="sng" algn="ctr">
                      <a:solidFill>
                        <a:srgbClr val="ED7C78"/>
                      </a:solidFill>
                      <a:prstDash val="solid"/>
                      <a:round/>
                      <a:headEnd type="none" w="med" len="med"/>
                      <a:tailEnd type="none" w="med" len="med"/>
                    </a:lnB>
                    <a:solidFill>
                      <a:srgbClr val="F9D3D2"/>
                    </a:solidFill>
                  </a:tcPr>
                </a:tc>
                <a:extLst>
                  <a:ext uri="{0D108BD9-81ED-4DB2-BD59-A6C34878D82A}">
                    <a16:rowId xmlns:a16="http://schemas.microsoft.com/office/drawing/2014/main" val="2318248904"/>
                  </a:ext>
                </a:extLst>
              </a:tr>
              <a:tr h="1224125">
                <a:tc>
                  <a:txBody>
                    <a:bodyPr/>
                    <a:lstStyle/>
                    <a:p>
                      <a:pPr algn="just" rtl="0" fontAlgn="base"/>
                      <a:r>
                        <a:rPr lang="es-ES" sz="1000" b="1">
                          <a:solidFill>
                            <a:srgbClr val="666666"/>
                          </a:solidFill>
                          <a:effectLst/>
                          <a:latin typeface="Open Sans"/>
                        </a:rPr>
                        <a:t>El producto es deseable y el modelo de negocio es viable</a:t>
                      </a:r>
                      <a:r>
                        <a:rPr lang="es-ES" sz="1000" b="0">
                          <a:solidFill>
                            <a:srgbClr val="666666"/>
                          </a:solidFill>
                          <a:effectLst/>
                          <a:latin typeface="Open Sans"/>
                        </a:rPr>
                        <a:t>: al menos el 70% de los usuarios que conozcan nuestra aplicación de recetas saludables la utilizarían, y, al mismo tiempo, preferirán la opción de suscripción mensual sobre la suscripción anual o la versión gratuita.</a:t>
                      </a:r>
                      <a:r>
                        <a:rPr lang="es-ES" sz="1000" b="1">
                          <a:solidFill>
                            <a:srgbClr val="666666"/>
                          </a:solidFill>
                          <a:effectLst/>
                          <a:latin typeface="Open Sans"/>
                        </a:rPr>
                        <a:t> </a:t>
                      </a:r>
                      <a:endParaRPr lang="es-ES" b="1">
                        <a:solidFill>
                          <a:srgbClr val="666666"/>
                        </a:solidFill>
                        <a:effectLst/>
                        <a:latin typeface="Open Sans"/>
                      </a:endParaRPr>
                    </a:p>
                    <a:p>
                      <a:pPr algn="just" rtl="0" fontAlgn="base"/>
                      <a:r>
                        <a:rPr lang="es-ES" sz="1000" b="1">
                          <a:solidFill>
                            <a:srgbClr val="666666"/>
                          </a:solidFill>
                          <a:effectLst/>
                          <a:latin typeface="Open Sans"/>
                        </a:rPr>
                        <a:t>Porque:</a:t>
                      </a:r>
                      <a:r>
                        <a:rPr lang="es-ES" sz="1000" b="0">
                          <a:solidFill>
                            <a:srgbClr val="666666"/>
                          </a:solidFill>
                          <a:effectLst/>
                          <a:latin typeface="Open Sans"/>
                        </a:rPr>
                        <a:t> La suscripción mensual ofrecería mayor flexibilidad y menor compromiso financiero inicial, lo cual sería atractivo para los usuarios que deseen comprender en qué consiste el servicio antes de comprometerse a largo plazo.</a:t>
                      </a:r>
                      <a:r>
                        <a:rPr lang="es-ES" sz="1000" b="1">
                          <a:solidFill>
                            <a:srgbClr val="666666"/>
                          </a:solidFill>
                          <a:effectLst/>
                          <a:latin typeface="Open Sans"/>
                        </a:rPr>
                        <a:t> </a:t>
                      </a:r>
                      <a:endParaRPr lang="es-ES" b="1">
                        <a:solidFill>
                          <a:srgbClr val="666666"/>
                        </a:solidFill>
                        <a:effectLst/>
                        <a:latin typeface="Open Sans"/>
                      </a:endParaRPr>
                    </a:p>
                  </a:txBody>
                  <a:tcPr marL="66675" marR="66675">
                    <a:lnL w="9525" cap="flat" cmpd="sng" algn="ctr">
                      <a:solidFill>
                        <a:srgbClr val="ED7C78"/>
                      </a:solidFill>
                      <a:prstDash val="solid"/>
                      <a:round/>
                      <a:headEnd type="none" w="med" len="med"/>
                      <a:tailEnd type="none" w="med" len="med"/>
                    </a:lnL>
                    <a:lnR w="9525" cap="flat" cmpd="sng" algn="ctr">
                      <a:solidFill>
                        <a:srgbClr val="ED7C78"/>
                      </a:solidFill>
                      <a:prstDash val="solid"/>
                      <a:round/>
                      <a:headEnd type="none" w="med" len="med"/>
                      <a:tailEnd type="none" w="med" len="med"/>
                    </a:lnR>
                    <a:lnT w="9525" cap="flat" cmpd="sng" algn="ctr">
                      <a:solidFill>
                        <a:srgbClr val="ED7C78"/>
                      </a:solidFill>
                      <a:prstDash val="solid"/>
                      <a:round/>
                      <a:headEnd type="none" w="med" len="med"/>
                      <a:tailEnd type="none" w="med" len="med"/>
                    </a:lnT>
                    <a:lnB w="9525" cap="flat" cmpd="sng" algn="ctr">
                      <a:solidFill>
                        <a:srgbClr val="ED7C78"/>
                      </a:solidFill>
                      <a:prstDash val="solid"/>
                      <a:round/>
                      <a:headEnd type="none" w="med" len="med"/>
                      <a:tailEnd type="none" w="med" len="med"/>
                    </a:lnB>
                    <a:noFill/>
                  </a:tcPr>
                </a:tc>
                <a:extLst>
                  <a:ext uri="{0D108BD9-81ED-4DB2-BD59-A6C34878D82A}">
                    <a16:rowId xmlns:a16="http://schemas.microsoft.com/office/drawing/2014/main" val="2562164766"/>
                  </a:ext>
                </a:extLst>
              </a:tr>
              <a:tr h="261330">
                <a:tc>
                  <a:txBody>
                    <a:bodyPr/>
                    <a:lstStyle/>
                    <a:p>
                      <a:pPr rtl="0" fontAlgn="base"/>
                      <a:r>
                        <a:rPr lang="es-ES" sz="1000" b="1">
                          <a:solidFill>
                            <a:srgbClr val="666666"/>
                          </a:solidFill>
                          <a:effectLst/>
                          <a:latin typeface="Open Sans"/>
                        </a:rPr>
                        <a:t>Prototipo + MÉTODO DE TESTEO | </a:t>
                      </a:r>
                      <a:r>
                        <a:rPr lang="es-ES" sz="1000" b="1" i="1">
                          <a:solidFill>
                            <a:srgbClr val="666666"/>
                          </a:solidFill>
                          <a:effectLst/>
                          <a:latin typeface="Open Sans"/>
                        </a:rPr>
                        <a:t>Para comprobarlo...</a:t>
                      </a:r>
                      <a:r>
                        <a:rPr lang="es-ES" sz="1000" b="1">
                          <a:solidFill>
                            <a:srgbClr val="666666"/>
                          </a:solidFill>
                          <a:effectLst/>
                          <a:latin typeface="Open Sans"/>
                        </a:rPr>
                        <a:t> </a:t>
                      </a:r>
                      <a:endParaRPr lang="es-ES" b="1">
                        <a:solidFill>
                          <a:srgbClr val="666666"/>
                        </a:solidFill>
                        <a:effectLst/>
                        <a:latin typeface="Open Sans"/>
                      </a:endParaRPr>
                    </a:p>
                  </a:txBody>
                  <a:tcPr marL="66675" marR="66675">
                    <a:lnL w="9525" cap="flat" cmpd="sng" algn="ctr">
                      <a:solidFill>
                        <a:srgbClr val="ED7C78"/>
                      </a:solidFill>
                      <a:prstDash val="solid"/>
                      <a:round/>
                      <a:headEnd type="none" w="med" len="med"/>
                      <a:tailEnd type="none" w="med" len="med"/>
                    </a:lnL>
                    <a:lnR w="9525" cap="flat" cmpd="sng" algn="ctr">
                      <a:solidFill>
                        <a:srgbClr val="ED7C78"/>
                      </a:solidFill>
                      <a:prstDash val="solid"/>
                      <a:round/>
                      <a:headEnd type="none" w="med" len="med"/>
                      <a:tailEnd type="none" w="med" len="med"/>
                    </a:lnR>
                    <a:lnT w="9525" cap="flat" cmpd="sng" algn="ctr">
                      <a:solidFill>
                        <a:srgbClr val="ED7C78"/>
                      </a:solidFill>
                      <a:prstDash val="solid"/>
                      <a:round/>
                      <a:headEnd type="none" w="med" len="med"/>
                      <a:tailEnd type="none" w="med" len="med"/>
                    </a:lnT>
                    <a:lnB w="9525" cap="flat" cmpd="sng" algn="ctr">
                      <a:solidFill>
                        <a:srgbClr val="ED7C78"/>
                      </a:solidFill>
                      <a:prstDash val="solid"/>
                      <a:round/>
                      <a:headEnd type="none" w="med" len="med"/>
                      <a:tailEnd type="none" w="med" len="med"/>
                    </a:lnB>
                    <a:solidFill>
                      <a:srgbClr val="F9D3D2"/>
                    </a:solidFill>
                  </a:tcPr>
                </a:tc>
                <a:extLst>
                  <a:ext uri="{0D108BD9-81ED-4DB2-BD59-A6C34878D82A}">
                    <a16:rowId xmlns:a16="http://schemas.microsoft.com/office/drawing/2014/main" val="1727224179"/>
                  </a:ext>
                </a:extLst>
              </a:tr>
              <a:tr h="1402937">
                <a:tc>
                  <a:txBody>
                    <a:bodyPr/>
                    <a:lstStyle/>
                    <a:p>
                      <a:pPr rtl="0" fontAlgn="base"/>
                      <a:r>
                        <a:rPr lang="es-ES" sz="1000" b="0">
                          <a:solidFill>
                            <a:srgbClr val="666666"/>
                          </a:solidFill>
                          <a:effectLst/>
                          <a:latin typeface="Open Sans"/>
                        </a:rPr>
                        <a:t>Prototipo: Maqueta Digital de la Aplicación</a:t>
                      </a:r>
                      <a:r>
                        <a:rPr lang="es-ES" sz="1000" b="1">
                          <a:solidFill>
                            <a:srgbClr val="666666"/>
                          </a:solidFill>
                          <a:effectLst/>
                          <a:latin typeface="WordVisiCarriageReturn_MSFontService"/>
                        </a:rPr>
                        <a:t> </a:t>
                      </a:r>
                      <a:br>
                        <a:rPr lang="es-ES" sz="1000" b="1">
                          <a:solidFill>
                            <a:srgbClr val="666666"/>
                          </a:solidFill>
                          <a:effectLst/>
                          <a:latin typeface="WordVisiCarriageReturn_MSFontService"/>
                        </a:rPr>
                      </a:br>
                      <a:r>
                        <a:rPr lang="es-ES" sz="1000" b="1">
                          <a:solidFill>
                            <a:srgbClr val="666666"/>
                          </a:solidFill>
                          <a:effectLst/>
                          <a:latin typeface="WordVisiCarriageReturn_MSFontService"/>
                        </a:rPr>
                        <a:t> </a:t>
                      </a:r>
                      <a:br>
                        <a:rPr lang="es-ES" sz="1000" b="1">
                          <a:solidFill>
                            <a:srgbClr val="666666"/>
                          </a:solidFill>
                          <a:effectLst/>
                          <a:latin typeface="WordVisiCarriageReturn_MSFontService"/>
                        </a:rPr>
                      </a:br>
                      <a:r>
                        <a:rPr lang="es-ES" sz="1000" b="0">
                          <a:solidFill>
                            <a:srgbClr val="666666"/>
                          </a:solidFill>
                          <a:effectLst/>
                          <a:latin typeface="Open Sans"/>
                        </a:rPr>
                        <a:t>Prueba: Enviaremos a 200 posibles clientes/usuarios un video con la maqueta digital de la aplicación, explicando su interfaz, funcionalidades y beneficios del servicio en la versión premium. Junto a eso, se solicitará responder una encuesta breve, que incluirá preguntas sobre sus preferencias de suscripción (mensual vs. anual) y su disposición a pagar por la versión premium.</a:t>
                      </a:r>
                      <a:r>
                        <a:rPr lang="es-ES" sz="1000" b="1">
                          <a:solidFill>
                            <a:srgbClr val="666666"/>
                          </a:solidFill>
                          <a:effectLst/>
                          <a:latin typeface="Open Sans"/>
                        </a:rPr>
                        <a:t> </a:t>
                      </a:r>
                      <a:endParaRPr lang="es-ES" b="1">
                        <a:solidFill>
                          <a:srgbClr val="666666"/>
                        </a:solidFill>
                        <a:effectLst/>
                        <a:latin typeface="Open Sans"/>
                      </a:endParaRPr>
                    </a:p>
                    <a:p>
                      <a:pPr algn="just" rtl="0" fontAlgn="base"/>
                      <a:r>
                        <a:rPr lang="es-ES" sz="1000" b="0">
                          <a:solidFill>
                            <a:srgbClr val="666666"/>
                          </a:solidFill>
                          <a:effectLst/>
                          <a:latin typeface="Open Sans"/>
                        </a:rPr>
                        <a:t>Duración del experimento: 2 semanas.</a:t>
                      </a:r>
                      <a:r>
                        <a:rPr lang="es-ES" sz="1000" b="1">
                          <a:solidFill>
                            <a:srgbClr val="666666"/>
                          </a:solidFill>
                          <a:effectLst/>
                          <a:latin typeface="Open Sans"/>
                        </a:rPr>
                        <a:t> </a:t>
                      </a:r>
                      <a:endParaRPr lang="es-ES" b="1">
                        <a:solidFill>
                          <a:srgbClr val="666666"/>
                        </a:solidFill>
                        <a:effectLst/>
                        <a:latin typeface="Open Sans"/>
                      </a:endParaRPr>
                    </a:p>
                  </a:txBody>
                  <a:tcPr marL="66675" marR="66675">
                    <a:lnL w="9525" cap="flat" cmpd="sng" algn="ctr">
                      <a:solidFill>
                        <a:srgbClr val="ED7C78"/>
                      </a:solidFill>
                      <a:prstDash val="solid"/>
                      <a:round/>
                      <a:headEnd type="none" w="med" len="med"/>
                      <a:tailEnd type="none" w="med" len="med"/>
                    </a:lnL>
                    <a:lnR w="9525" cap="flat" cmpd="sng" algn="ctr">
                      <a:solidFill>
                        <a:srgbClr val="ED7C78"/>
                      </a:solidFill>
                      <a:prstDash val="solid"/>
                      <a:round/>
                      <a:headEnd type="none" w="med" len="med"/>
                      <a:tailEnd type="none" w="med" len="med"/>
                    </a:lnR>
                    <a:lnT w="9525" cap="flat" cmpd="sng" algn="ctr">
                      <a:solidFill>
                        <a:srgbClr val="ED7C78"/>
                      </a:solidFill>
                      <a:prstDash val="solid"/>
                      <a:round/>
                      <a:headEnd type="none" w="med" len="med"/>
                      <a:tailEnd type="none" w="med" len="med"/>
                    </a:lnT>
                    <a:lnB w="9525" cap="flat" cmpd="sng" algn="ctr">
                      <a:solidFill>
                        <a:srgbClr val="ED7C78"/>
                      </a:solidFill>
                      <a:prstDash val="solid"/>
                      <a:round/>
                      <a:headEnd type="none" w="med" len="med"/>
                      <a:tailEnd type="none" w="med" len="med"/>
                    </a:lnB>
                    <a:noFill/>
                  </a:tcPr>
                </a:tc>
                <a:extLst>
                  <a:ext uri="{0D108BD9-81ED-4DB2-BD59-A6C34878D82A}">
                    <a16:rowId xmlns:a16="http://schemas.microsoft.com/office/drawing/2014/main" val="1744635440"/>
                  </a:ext>
                </a:extLst>
              </a:tr>
              <a:tr h="261330">
                <a:tc>
                  <a:txBody>
                    <a:bodyPr/>
                    <a:lstStyle/>
                    <a:p>
                      <a:pPr rtl="0" fontAlgn="base"/>
                      <a:r>
                        <a:rPr lang="es-ES" sz="1000" b="1">
                          <a:solidFill>
                            <a:srgbClr val="666666"/>
                          </a:solidFill>
                          <a:effectLst/>
                          <a:latin typeface="Open Sans"/>
                        </a:rPr>
                        <a:t>MÉTRICA | </a:t>
                      </a:r>
                      <a:r>
                        <a:rPr lang="es-ES" sz="1000" b="1" i="1">
                          <a:solidFill>
                            <a:srgbClr val="666666"/>
                          </a:solidFill>
                          <a:effectLst/>
                          <a:latin typeface="Open Sans"/>
                        </a:rPr>
                        <a:t>Y mediremos...</a:t>
                      </a:r>
                      <a:r>
                        <a:rPr lang="es-ES" sz="1000" b="1">
                          <a:solidFill>
                            <a:srgbClr val="666666"/>
                          </a:solidFill>
                          <a:effectLst/>
                          <a:latin typeface="Open Sans"/>
                        </a:rPr>
                        <a:t> </a:t>
                      </a:r>
                      <a:endParaRPr lang="es-ES" b="1">
                        <a:solidFill>
                          <a:srgbClr val="666666"/>
                        </a:solidFill>
                        <a:effectLst/>
                        <a:latin typeface="Open Sans"/>
                      </a:endParaRPr>
                    </a:p>
                  </a:txBody>
                  <a:tcPr marL="66675" marR="66675">
                    <a:lnL w="9525" cap="flat" cmpd="sng" algn="ctr">
                      <a:solidFill>
                        <a:srgbClr val="ED7C78"/>
                      </a:solidFill>
                      <a:prstDash val="solid"/>
                      <a:round/>
                      <a:headEnd type="none" w="med" len="med"/>
                      <a:tailEnd type="none" w="med" len="med"/>
                    </a:lnL>
                    <a:lnR w="9525" cap="flat" cmpd="sng" algn="ctr">
                      <a:solidFill>
                        <a:srgbClr val="ED7C78"/>
                      </a:solidFill>
                      <a:prstDash val="solid"/>
                      <a:round/>
                      <a:headEnd type="none" w="med" len="med"/>
                      <a:tailEnd type="none" w="med" len="med"/>
                    </a:lnR>
                    <a:lnT w="9525" cap="flat" cmpd="sng" algn="ctr">
                      <a:solidFill>
                        <a:srgbClr val="ED7C78"/>
                      </a:solidFill>
                      <a:prstDash val="solid"/>
                      <a:round/>
                      <a:headEnd type="none" w="med" len="med"/>
                      <a:tailEnd type="none" w="med" len="med"/>
                    </a:lnT>
                    <a:lnB w="9525" cap="flat" cmpd="sng" algn="ctr">
                      <a:solidFill>
                        <a:srgbClr val="ED7C78"/>
                      </a:solidFill>
                      <a:prstDash val="solid"/>
                      <a:round/>
                      <a:headEnd type="none" w="med" len="med"/>
                      <a:tailEnd type="none" w="med" len="med"/>
                    </a:lnB>
                    <a:solidFill>
                      <a:srgbClr val="F9D3D2"/>
                    </a:solidFill>
                  </a:tcPr>
                </a:tc>
                <a:extLst>
                  <a:ext uri="{0D108BD9-81ED-4DB2-BD59-A6C34878D82A}">
                    <a16:rowId xmlns:a16="http://schemas.microsoft.com/office/drawing/2014/main" val="2534388371"/>
                  </a:ext>
                </a:extLst>
              </a:tr>
              <a:tr h="577677">
                <a:tc>
                  <a:txBody>
                    <a:bodyPr/>
                    <a:lstStyle/>
                    <a:p>
                      <a:pPr algn="just" rtl="0" fontAlgn="base"/>
                      <a:r>
                        <a:rPr lang="es-ES" sz="1000" b="0">
                          <a:solidFill>
                            <a:srgbClr val="666666"/>
                          </a:solidFill>
                          <a:effectLst/>
                          <a:latin typeface="Open Sans"/>
                        </a:rPr>
                        <a:t>Porcentaje de usuarios que prefieren la suscripción mensual.</a:t>
                      </a:r>
                      <a:r>
                        <a:rPr lang="es-ES" sz="1000" b="1">
                          <a:solidFill>
                            <a:srgbClr val="666666"/>
                          </a:solidFill>
                          <a:effectLst/>
                          <a:latin typeface="Open Sans"/>
                        </a:rPr>
                        <a:t> </a:t>
                      </a:r>
                      <a:endParaRPr lang="es-ES" b="1">
                        <a:solidFill>
                          <a:srgbClr val="666666"/>
                        </a:solidFill>
                        <a:effectLst/>
                        <a:latin typeface="Open Sans"/>
                      </a:endParaRPr>
                    </a:p>
                    <a:p>
                      <a:pPr algn="just" rtl="0" fontAlgn="base"/>
                      <a:r>
                        <a:rPr lang="es-ES" sz="1000" b="0">
                          <a:solidFill>
                            <a:srgbClr val="666666"/>
                          </a:solidFill>
                          <a:effectLst/>
                          <a:latin typeface="Open Sans"/>
                        </a:rPr>
                        <a:t>Porcentaje de usuarios que prefieren la suscripción anual.</a:t>
                      </a:r>
                      <a:r>
                        <a:rPr lang="es-ES" sz="1000" b="1">
                          <a:solidFill>
                            <a:srgbClr val="666666"/>
                          </a:solidFill>
                          <a:effectLst/>
                          <a:latin typeface="Open Sans"/>
                        </a:rPr>
                        <a:t> </a:t>
                      </a:r>
                      <a:endParaRPr lang="es-ES" b="1">
                        <a:solidFill>
                          <a:srgbClr val="666666"/>
                        </a:solidFill>
                        <a:effectLst/>
                        <a:latin typeface="Open Sans"/>
                      </a:endParaRPr>
                    </a:p>
                    <a:p>
                      <a:pPr algn="just" rtl="0" fontAlgn="base"/>
                      <a:r>
                        <a:rPr lang="es-ES" sz="1000" b="0">
                          <a:solidFill>
                            <a:srgbClr val="666666"/>
                          </a:solidFill>
                          <a:effectLst/>
                          <a:latin typeface="Open Sans"/>
                        </a:rPr>
                        <a:t>Porcentaje de usuarios que no están interesados en ninguna suscripción.</a:t>
                      </a:r>
                      <a:r>
                        <a:rPr lang="es-ES" sz="1000" b="1">
                          <a:solidFill>
                            <a:srgbClr val="666666"/>
                          </a:solidFill>
                          <a:effectLst/>
                          <a:latin typeface="Open Sans"/>
                        </a:rPr>
                        <a:t> </a:t>
                      </a:r>
                      <a:endParaRPr lang="es-ES" b="1">
                        <a:solidFill>
                          <a:srgbClr val="666666"/>
                        </a:solidFill>
                        <a:effectLst/>
                        <a:latin typeface="Open Sans"/>
                      </a:endParaRPr>
                    </a:p>
                  </a:txBody>
                  <a:tcPr marL="66675" marR="66675">
                    <a:lnL w="9525" cap="flat" cmpd="sng" algn="ctr">
                      <a:solidFill>
                        <a:srgbClr val="ED7C78"/>
                      </a:solidFill>
                      <a:prstDash val="solid"/>
                      <a:round/>
                      <a:headEnd type="none" w="med" len="med"/>
                      <a:tailEnd type="none" w="med" len="med"/>
                    </a:lnL>
                    <a:lnR w="9525" cap="flat" cmpd="sng" algn="ctr">
                      <a:solidFill>
                        <a:srgbClr val="ED7C78"/>
                      </a:solidFill>
                      <a:prstDash val="solid"/>
                      <a:round/>
                      <a:headEnd type="none" w="med" len="med"/>
                      <a:tailEnd type="none" w="med" len="med"/>
                    </a:lnR>
                    <a:lnT w="9525" cap="flat" cmpd="sng" algn="ctr">
                      <a:solidFill>
                        <a:srgbClr val="ED7C78"/>
                      </a:solidFill>
                      <a:prstDash val="solid"/>
                      <a:round/>
                      <a:headEnd type="none" w="med" len="med"/>
                      <a:tailEnd type="none" w="med" len="med"/>
                    </a:lnT>
                    <a:lnB w="9525" cap="flat" cmpd="sng" algn="ctr">
                      <a:solidFill>
                        <a:srgbClr val="ED7C78"/>
                      </a:solidFill>
                      <a:prstDash val="solid"/>
                      <a:round/>
                      <a:headEnd type="none" w="med" len="med"/>
                      <a:tailEnd type="none" w="med" len="med"/>
                    </a:lnB>
                    <a:noFill/>
                  </a:tcPr>
                </a:tc>
                <a:extLst>
                  <a:ext uri="{0D108BD9-81ED-4DB2-BD59-A6C34878D82A}">
                    <a16:rowId xmlns:a16="http://schemas.microsoft.com/office/drawing/2014/main" val="3905594296"/>
                  </a:ext>
                </a:extLst>
              </a:tr>
              <a:tr h="261330">
                <a:tc>
                  <a:txBody>
                    <a:bodyPr/>
                    <a:lstStyle/>
                    <a:p>
                      <a:pPr rtl="0" fontAlgn="base"/>
                      <a:r>
                        <a:rPr lang="es-ES" sz="1000" b="1">
                          <a:solidFill>
                            <a:srgbClr val="666666"/>
                          </a:solidFill>
                          <a:effectLst/>
                          <a:latin typeface="Open Sans"/>
                        </a:rPr>
                        <a:t>CRITERIOS DE ÉXITO | </a:t>
                      </a:r>
                      <a:r>
                        <a:rPr lang="es-ES" sz="1000" b="1" i="1">
                          <a:solidFill>
                            <a:srgbClr val="666666"/>
                          </a:solidFill>
                          <a:effectLst/>
                          <a:latin typeface="Open Sans"/>
                        </a:rPr>
                        <a:t>Estaremos en lo correcto si...</a:t>
                      </a:r>
                      <a:r>
                        <a:rPr lang="es-ES" sz="1000" b="1">
                          <a:solidFill>
                            <a:srgbClr val="666666"/>
                          </a:solidFill>
                          <a:effectLst/>
                          <a:latin typeface="Open Sans"/>
                        </a:rPr>
                        <a:t> </a:t>
                      </a:r>
                      <a:endParaRPr lang="es-ES" b="1">
                        <a:solidFill>
                          <a:srgbClr val="666666"/>
                        </a:solidFill>
                        <a:effectLst/>
                        <a:latin typeface="Open Sans"/>
                      </a:endParaRPr>
                    </a:p>
                  </a:txBody>
                  <a:tcPr marL="66675" marR="66675">
                    <a:lnL w="9525" cap="flat" cmpd="sng" algn="ctr">
                      <a:solidFill>
                        <a:srgbClr val="ED7C78"/>
                      </a:solidFill>
                      <a:prstDash val="solid"/>
                      <a:round/>
                      <a:headEnd type="none" w="med" len="med"/>
                      <a:tailEnd type="none" w="med" len="med"/>
                    </a:lnL>
                    <a:lnR w="9525" cap="flat" cmpd="sng" algn="ctr">
                      <a:solidFill>
                        <a:srgbClr val="ED7C78"/>
                      </a:solidFill>
                      <a:prstDash val="solid"/>
                      <a:round/>
                      <a:headEnd type="none" w="med" len="med"/>
                      <a:tailEnd type="none" w="med" len="med"/>
                    </a:lnR>
                    <a:lnT w="9525" cap="flat" cmpd="sng" algn="ctr">
                      <a:solidFill>
                        <a:srgbClr val="ED7C78"/>
                      </a:solidFill>
                      <a:prstDash val="solid"/>
                      <a:round/>
                      <a:headEnd type="none" w="med" len="med"/>
                      <a:tailEnd type="none" w="med" len="med"/>
                    </a:lnT>
                    <a:lnB w="9525" cap="flat" cmpd="sng" algn="ctr">
                      <a:solidFill>
                        <a:srgbClr val="ED7C78"/>
                      </a:solidFill>
                      <a:prstDash val="solid"/>
                      <a:round/>
                      <a:headEnd type="none" w="med" len="med"/>
                      <a:tailEnd type="none" w="med" len="med"/>
                    </a:lnB>
                    <a:solidFill>
                      <a:srgbClr val="F9D3D2"/>
                    </a:solidFill>
                  </a:tcPr>
                </a:tc>
                <a:extLst>
                  <a:ext uri="{0D108BD9-81ED-4DB2-BD59-A6C34878D82A}">
                    <a16:rowId xmlns:a16="http://schemas.microsoft.com/office/drawing/2014/main" val="3625501949"/>
                  </a:ext>
                </a:extLst>
              </a:tr>
              <a:tr h="577677">
                <a:tc>
                  <a:txBody>
                    <a:bodyPr/>
                    <a:lstStyle/>
                    <a:p>
                      <a:pPr algn="just" rtl="0" fontAlgn="base"/>
                      <a:r>
                        <a:rPr lang="es-ES" sz="1000" b="0">
                          <a:solidFill>
                            <a:srgbClr val="666666"/>
                          </a:solidFill>
                          <a:effectLst/>
                          <a:latin typeface="Open Sans"/>
                        </a:rPr>
                        <a:t>La hipótesis será validada si al menos el 70% del total de encuestados prefieren la versión premium. Si el porcentaje es menor, consideraremos ajustar nuestra estrategia de precios o explorar otras opciones de suscripción.</a:t>
                      </a:r>
                      <a:r>
                        <a:rPr lang="es-ES" sz="1000" b="1">
                          <a:solidFill>
                            <a:srgbClr val="666666"/>
                          </a:solidFill>
                          <a:effectLst/>
                          <a:latin typeface="Open Sans"/>
                        </a:rPr>
                        <a:t> </a:t>
                      </a:r>
                      <a:endParaRPr lang="es-ES" b="1">
                        <a:solidFill>
                          <a:srgbClr val="666666"/>
                        </a:solidFill>
                        <a:effectLst/>
                        <a:latin typeface="Open Sans"/>
                      </a:endParaRPr>
                    </a:p>
                  </a:txBody>
                  <a:tcPr marL="66675" marR="66675">
                    <a:lnL w="9525" cap="flat" cmpd="sng" algn="ctr">
                      <a:solidFill>
                        <a:srgbClr val="ED7C78"/>
                      </a:solidFill>
                      <a:prstDash val="solid"/>
                      <a:round/>
                      <a:headEnd type="none" w="med" len="med"/>
                      <a:tailEnd type="none" w="med" len="med"/>
                    </a:lnL>
                    <a:lnR w="9525" cap="flat" cmpd="sng" algn="ctr">
                      <a:solidFill>
                        <a:srgbClr val="ED7C78"/>
                      </a:solidFill>
                      <a:prstDash val="solid"/>
                      <a:round/>
                      <a:headEnd type="none" w="med" len="med"/>
                      <a:tailEnd type="none" w="med" len="med"/>
                    </a:lnR>
                    <a:lnT w="9525" cap="flat" cmpd="sng" algn="ctr">
                      <a:solidFill>
                        <a:srgbClr val="ED7C78"/>
                      </a:solidFill>
                      <a:prstDash val="solid"/>
                      <a:round/>
                      <a:headEnd type="none" w="med" len="med"/>
                      <a:tailEnd type="none" w="med" len="med"/>
                    </a:lnT>
                    <a:lnB w="9525" cap="flat" cmpd="sng" algn="ctr">
                      <a:solidFill>
                        <a:srgbClr val="ED7C78"/>
                      </a:solidFill>
                      <a:prstDash val="solid"/>
                      <a:round/>
                      <a:headEnd type="none" w="med" len="med"/>
                      <a:tailEnd type="none" w="med" len="med"/>
                    </a:lnB>
                    <a:noFill/>
                  </a:tcPr>
                </a:tc>
                <a:extLst>
                  <a:ext uri="{0D108BD9-81ED-4DB2-BD59-A6C34878D82A}">
                    <a16:rowId xmlns:a16="http://schemas.microsoft.com/office/drawing/2014/main" val="87079972"/>
                  </a:ext>
                </a:extLst>
              </a:tr>
            </a:tbl>
          </a:graphicData>
        </a:graphic>
      </p:graphicFrame>
      <p:sp>
        <p:nvSpPr>
          <p:cNvPr id="5" name="CuadroTexto 4">
            <a:extLst>
              <a:ext uri="{FF2B5EF4-FFF2-40B4-BE49-F238E27FC236}">
                <a16:creationId xmlns:a16="http://schemas.microsoft.com/office/drawing/2014/main" id="{A8DA7130-10A9-2D13-4FC5-D3D49A6D81ED}"/>
              </a:ext>
            </a:extLst>
          </p:cNvPr>
          <p:cNvSpPr txBox="1"/>
          <p:nvPr/>
        </p:nvSpPr>
        <p:spPr>
          <a:xfrm>
            <a:off x="6633882" y="6400800"/>
            <a:ext cx="274320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CL" sz="1000" i="1">
                <a:solidFill>
                  <a:srgbClr val="666666"/>
                </a:solidFill>
              </a:rPr>
              <a:t>Tabla 8: Ejemplo de Test Card Aplicado</a:t>
            </a:r>
            <a:r>
              <a:rPr lang="es-ES" sz="1000">
                <a:solidFill>
                  <a:srgbClr val="666666"/>
                </a:solidFill>
                <a:ea typeface="Open Sans"/>
                <a:cs typeface="Open Sans"/>
              </a:rPr>
              <a:t> </a:t>
            </a:r>
            <a:endParaRPr lang="es-ES"/>
          </a:p>
        </p:txBody>
      </p:sp>
    </p:spTree>
    <p:custDataLst>
      <p:tags r:id="rId1"/>
    </p:custDataLst>
    <p:extLst>
      <p:ext uri="{BB962C8B-B14F-4D97-AF65-F5344CB8AC3E}">
        <p14:creationId xmlns:p14="http://schemas.microsoft.com/office/powerpoint/2010/main" val="2299608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Imagen 21" descr="Dibujo de ingeniería&#10;&#10;Descripción generada automáticamente">
            <a:extLst>
              <a:ext uri="{FF2B5EF4-FFF2-40B4-BE49-F238E27FC236}">
                <a16:creationId xmlns:a16="http://schemas.microsoft.com/office/drawing/2014/main" id="{BC7CADB2-074F-1E35-825C-664FB3B88526}"/>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0" y="916281"/>
            <a:ext cx="6733924" cy="4589169"/>
          </a:xfrm>
          <a:prstGeom prst="rect">
            <a:avLst/>
          </a:prstGeom>
        </p:spPr>
      </p:pic>
      <p:cxnSp>
        <p:nvCxnSpPr>
          <p:cNvPr id="8" name="Conector recto 7"/>
          <p:cNvCxnSpPr/>
          <p:nvPr/>
        </p:nvCxnSpPr>
        <p:spPr>
          <a:xfrm>
            <a:off x="2614035" y="255259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Conector recto 8"/>
          <p:cNvCxnSpPr/>
          <p:nvPr/>
        </p:nvCxnSpPr>
        <p:spPr>
          <a:xfrm>
            <a:off x="2614035" y="255259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ACD09EF1-2FBB-11B4-1FE9-B030C57BE25B}"/>
              </a:ext>
            </a:extLst>
          </p:cNvPr>
          <p:cNvSpPr txBox="1"/>
          <p:nvPr/>
        </p:nvSpPr>
        <p:spPr>
          <a:xfrm>
            <a:off x="1182792" y="2678420"/>
            <a:ext cx="9040437" cy="2400657"/>
          </a:xfrm>
          <a:prstGeom prst="rect">
            <a:avLst/>
          </a:prstGeom>
          <a:noFill/>
        </p:spPr>
        <p:txBody>
          <a:bodyPr wrap="square" lIns="91440" tIns="45720" rIns="91440" bIns="45720" anchor="t">
            <a:spAutoFit/>
          </a:bodyPr>
          <a:lstStyle/>
          <a:p>
            <a:r>
              <a:rPr lang="es-ES" sz="4800" kern="1400" spc="-50">
                <a:solidFill>
                  <a:srgbClr val="666666"/>
                </a:solidFill>
                <a:effectLst/>
                <a:latin typeface="Open Sans Extrabold"/>
                <a:ea typeface="Times New Roman" panose="02020603050405020304" pitchFamily="18" charset="0"/>
                <a:cs typeface="Times New Roman"/>
              </a:rPr>
              <a:t>Actividad 4: </a:t>
            </a:r>
            <a:r>
              <a:rPr lang="es-ES" sz="4800" kern="1400" spc="-50">
                <a:solidFill>
                  <a:srgbClr val="666666"/>
                </a:solidFill>
                <a:latin typeface="Open Sans Extrabold"/>
                <a:ea typeface="Times New Roman" panose="02020603050405020304" pitchFamily="18" charset="0"/>
                <a:cs typeface="Times New Roman"/>
              </a:rPr>
              <a:t>          </a:t>
            </a:r>
            <a:endParaRPr lang="es-ES" sz="3000" kern="1400" spc="-50">
              <a:solidFill>
                <a:srgbClr val="4C4C4C"/>
              </a:solidFill>
              <a:latin typeface="Times New Roman"/>
              <a:ea typeface="Open Sans Light"/>
              <a:cs typeface="Open Sans Light"/>
            </a:endParaRPr>
          </a:p>
          <a:p>
            <a:r>
              <a:rPr lang="es-ES" sz="3600" b="1" spc="75">
                <a:solidFill>
                  <a:srgbClr val="5A5A5A"/>
                </a:solidFill>
                <a:effectLst/>
                <a:ea typeface="Times New Roman" panose="02020603050405020304" pitchFamily="18" charset="0"/>
                <a:cs typeface="Times New Roman"/>
              </a:rPr>
              <a:t>Proceso de experimentación con Clientes/Usuarios</a:t>
            </a:r>
            <a:br>
              <a:rPr lang="es-ES" sz="3600" b="1" spc="75">
                <a:ea typeface="Times New Roman" panose="02020603050405020304" pitchFamily="18" charset="0"/>
                <a:cs typeface="Times New Roman"/>
              </a:rPr>
            </a:br>
            <a:r>
              <a:rPr lang="es-ES" sz="3000" spc="75">
                <a:solidFill>
                  <a:srgbClr val="4C4C4C"/>
                </a:solidFill>
                <a:latin typeface="Open Sans Light"/>
                <a:ea typeface="Open Sans Light"/>
                <a:cs typeface="Open Sans Light"/>
              </a:rPr>
              <a:t>Tiempo: 45 min.</a:t>
            </a:r>
            <a:endParaRPr lang="es-ES" sz="3600" b="1" spc="75">
              <a:solidFill>
                <a:srgbClr val="5A5A5A"/>
              </a:solidFill>
              <a:effectLst/>
              <a:ea typeface="Times New Roman" panose="02020603050405020304" pitchFamily="18" charset="0"/>
              <a:cs typeface="Times New Roman"/>
            </a:endParaRPr>
          </a:p>
        </p:txBody>
      </p:sp>
    </p:spTree>
    <p:custDataLst>
      <p:tags r:id="rId1"/>
    </p:custDataLst>
    <p:extLst>
      <p:ext uri="{BB962C8B-B14F-4D97-AF65-F5344CB8AC3E}">
        <p14:creationId xmlns:p14="http://schemas.microsoft.com/office/powerpoint/2010/main" val="34450819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Una caricatura de una persona&#10;&#10;Descripción generada automáticamente con confianza media">
            <a:extLst>
              <a:ext uri="{FF2B5EF4-FFF2-40B4-BE49-F238E27FC236}">
                <a16:creationId xmlns:a16="http://schemas.microsoft.com/office/drawing/2014/main" id="{3C8D43EC-33C4-F2AA-84A9-8F0BA4A862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4058" y="-45720"/>
            <a:ext cx="7003883" cy="7003883"/>
          </a:xfrm>
          <a:prstGeom prst="rect">
            <a:avLst/>
          </a:prstGeom>
        </p:spPr>
      </p:pic>
    </p:spTree>
    <p:custDataLst>
      <p:tags r:id="rId1"/>
    </p:custDataLst>
    <p:extLst>
      <p:ext uri="{BB962C8B-B14F-4D97-AF65-F5344CB8AC3E}">
        <p14:creationId xmlns:p14="http://schemas.microsoft.com/office/powerpoint/2010/main" val="847032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uadroTexto 1"/>
          <p:cNvSpPr txBox="1"/>
          <p:nvPr/>
        </p:nvSpPr>
        <p:spPr>
          <a:xfrm>
            <a:off x="468862" y="670242"/>
            <a:ext cx="7961906" cy="630942"/>
          </a:xfrm>
          <a:prstGeom prst="rect">
            <a:avLst/>
          </a:prstGeom>
          <a:noFill/>
        </p:spPr>
        <p:txBody>
          <a:bodyPr wrap="square" lIns="91440" tIns="45720" rIns="91440" bIns="45720" rtlCol="0" anchor="t">
            <a:spAutoFit/>
          </a:bodyPr>
          <a:lstStyle/>
          <a:p>
            <a:pPr>
              <a:lnSpc>
                <a:spcPts val="4200"/>
              </a:lnSpc>
            </a:pPr>
            <a:r>
              <a:rPr lang="es-ES" sz="3600" b="1" spc="-100">
                <a:solidFill>
                  <a:srgbClr val="4C4C4B"/>
                </a:solidFill>
              </a:rPr>
              <a:t>Aprendizaje esperado</a:t>
            </a:r>
            <a:endParaRPr lang="es-CL" sz="3600" b="1" spc="-100">
              <a:solidFill>
                <a:srgbClr val="4C4C4B"/>
              </a:solidFill>
            </a:endParaRPr>
          </a:p>
        </p:txBody>
      </p:sp>
      <p:pic>
        <p:nvPicPr>
          <p:cNvPr id="10" name="Imagen 9" descr="Imagen que contiene Logotipo&#10;&#10;Descripción generada automáticamente">
            <a:extLst>
              <a:ext uri="{FF2B5EF4-FFF2-40B4-BE49-F238E27FC236}">
                <a16:creationId xmlns:a16="http://schemas.microsoft.com/office/drawing/2014/main" id="{F28E523D-2A28-C63F-0268-59A1615DC9B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63397" y="668421"/>
            <a:ext cx="5259741" cy="5259741"/>
          </a:xfrm>
          <a:prstGeom prst="rect">
            <a:avLst/>
          </a:prstGeom>
        </p:spPr>
      </p:pic>
      <p:sp>
        <p:nvSpPr>
          <p:cNvPr id="11" name="Rectángulo: esquinas redondeadas 10">
            <a:extLst>
              <a:ext uri="{FF2B5EF4-FFF2-40B4-BE49-F238E27FC236}">
                <a16:creationId xmlns:a16="http://schemas.microsoft.com/office/drawing/2014/main" id="{928FB8CC-959C-E7E1-EE7A-39ABFAFD6C55}"/>
              </a:ext>
            </a:extLst>
          </p:cNvPr>
          <p:cNvSpPr/>
          <p:nvPr/>
        </p:nvSpPr>
        <p:spPr>
          <a:xfrm>
            <a:off x="569229" y="1966626"/>
            <a:ext cx="4991351" cy="2723300"/>
          </a:xfrm>
          <a:prstGeom prst="roundRect">
            <a:avLst/>
          </a:prstGeom>
          <a:solidFill>
            <a:srgbClr val="E1261E"/>
          </a:solidFill>
          <a:ln>
            <a:solidFill>
              <a:srgbClr val="E126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ES">
                <a:solidFill>
                  <a:schemeClr val="bg1"/>
                </a:solidFill>
                <a:latin typeface="+mj-lt"/>
              </a:rPr>
              <a:t>Comprender qué es un proceso de experimentación con clientes/usuarios y cuáles son sus etapas y componentes, según lo planteado por Eric Ries en su método Lean Startup.</a:t>
            </a:r>
          </a:p>
        </p:txBody>
      </p:sp>
    </p:spTree>
    <p:custDataLst>
      <p:tags r:id="rId1"/>
    </p:custDataLst>
    <p:extLst>
      <p:ext uri="{BB962C8B-B14F-4D97-AF65-F5344CB8AC3E}">
        <p14:creationId xmlns:p14="http://schemas.microsoft.com/office/powerpoint/2010/main" val="772956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7D422B51-2D8F-826A-2D4D-CEEF46746DD0}"/>
              </a:ext>
            </a:extLst>
          </p:cNvPr>
          <p:cNvSpPr txBox="1"/>
          <p:nvPr/>
        </p:nvSpPr>
        <p:spPr>
          <a:xfrm>
            <a:off x="600501" y="967387"/>
            <a:ext cx="8516203" cy="630942"/>
          </a:xfrm>
          <a:prstGeom prst="rect">
            <a:avLst/>
          </a:prstGeom>
          <a:noFill/>
        </p:spPr>
        <p:txBody>
          <a:bodyPr wrap="square" rtlCol="0">
            <a:spAutoFit/>
          </a:bodyPr>
          <a:lstStyle/>
          <a:p>
            <a:pPr>
              <a:lnSpc>
                <a:spcPts val="4200"/>
              </a:lnSpc>
            </a:pPr>
            <a:r>
              <a:rPr lang="es-ES" sz="3600" b="1" spc="-100">
                <a:solidFill>
                  <a:srgbClr val="4C4C4B"/>
                </a:solidFill>
              </a:rPr>
              <a:t>Hipótesis y su relación con el BMC</a:t>
            </a:r>
          </a:p>
        </p:txBody>
      </p:sp>
      <p:sp>
        <p:nvSpPr>
          <p:cNvPr id="23" name="Rectángulo: esquinas redondeadas 22">
            <a:extLst>
              <a:ext uri="{FF2B5EF4-FFF2-40B4-BE49-F238E27FC236}">
                <a16:creationId xmlns:a16="http://schemas.microsoft.com/office/drawing/2014/main" id="{3616C0A0-5C4D-1C70-A649-5751597B9511}"/>
              </a:ext>
            </a:extLst>
          </p:cNvPr>
          <p:cNvSpPr/>
          <p:nvPr/>
        </p:nvSpPr>
        <p:spPr>
          <a:xfrm>
            <a:off x="736980" y="1941095"/>
            <a:ext cx="8038530" cy="1866781"/>
          </a:xfrm>
          <a:prstGeom prst="roundRect">
            <a:avLst/>
          </a:prstGeom>
          <a:solidFill>
            <a:srgbClr val="F9D3D2"/>
          </a:solidFill>
          <a:ln>
            <a:solidFill>
              <a:srgbClr val="F9D3D2"/>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342900" indent="-342900" algn="just">
              <a:buFont typeface="Arial" panose="020B0604020202020204" pitchFamily="34" charset="0"/>
              <a:buChar char="•"/>
            </a:pPr>
            <a:r>
              <a:rPr lang="es-ES" sz="2000">
                <a:solidFill>
                  <a:schemeClr val="tx1">
                    <a:lumMod val="95000"/>
                    <a:lumOff val="5000"/>
                  </a:schemeClr>
                </a:solidFill>
                <a:latin typeface="+mj-lt"/>
              </a:rPr>
              <a:t>Una </a:t>
            </a:r>
            <a:r>
              <a:rPr lang="es-ES" sz="2000" b="1">
                <a:solidFill>
                  <a:schemeClr val="tx1">
                    <a:lumMod val="95000"/>
                    <a:lumOff val="5000"/>
                  </a:schemeClr>
                </a:solidFill>
                <a:latin typeface="+mj-lt"/>
              </a:rPr>
              <a:t>hipótesis</a:t>
            </a:r>
            <a:r>
              <a:rPr lang="es-ES" sz="2000">
                <a:solidFill>
                  <a:schemeClr val="tx1">
                    <a:lumMod val="95000"/>
                    <a:lumOff val="5000"/>
                  </a:schemeClr>
                </a:solidFill>
                <a:latin typeface="+mj-lt"/>
              </a:rPr>
              <a:t> es una suposición que fundamenta la viabilidad de una idea de negocio.</a:t>
            </a:r>
            <a:endParaRPr lang="es-ES" sz="2000">
              <a:solidFill>
                <a:schemeClr val="tx1">
                  <a:lumMod val="95000"/>
                  <a:lumOff val="5000"/>
                </a:schemeClr>
              </a:solidFill>
              <a:latin typeface="+mj-lt"/>
              <a:ea typeface="Open Sans Light"/>
              <a:cs typeface="Open Sans Light"/>
            </a:endParaRPr>
          </a:p>
          <a:p>
            <a:pPr algn="just"/>
            <a:endParaRPr lang="es-ES" sz="2000">
              <a:solidFill>
                <a:schemeClr val="tx1">
                  <a:lumMod val="95000"/>
                  <a:lumOff val="5000"/>
                </a:schemeClr>
              </a:solidFill>
              <a:latin typeface="+mj-lt"/>
              <a:ea typeface="Open Sans Light"/>
              <a:cs typeface="Open Sans Light"/>
            </a:endParaRPr>
          </a:p>
          <a:p>
            <a:pPr marL="342900" indent="-342900" algn="just">
              <a:buFont typeface="Arial" panose="020B0604020202020204" pitchFamily="34" charset="0"/>
              <a:buChar char="•"/>
            </a:pPr>
            <a:r>
              <a:rPr lang="es-ES" sz="2000">
                <a:solidFill>
                  <a:schemeClr val="tx1">
                    <a:lumMod val="95000"/>
                    <a:lumOff val="5000"/>
                  </a:schemeClr>
                </a:solidFill>
                <a:latin typeface="+mj-lt"/>
              </a:rPr>
              <a:t>En el </a:t>
            </a:r>
            <a:r>
              <a:rPr lang="es-ES" sz="2000" b="1">
                <a:solidFill>
                  <a:schemeClr val="tx1">
                    <a:lumMod val="95000"/>
                    <a:lumOff val="5000"/>
                  </a:schemeClr>
                </a:solidFill>
                <a:latin typeface="+mj-lt"/>
              </a:rPr>
              <a:t>Business </a:t>
            </a:r>
            <a:r>
              <a:rPr lang="es-ES" sz="2000" b="1" err="1">
                <a:solidFill>
                  <a:schemeClr val="tx1">
                    <a:lumMod val="95000"/>
                    <a:lumOff val="5000"/>
                  </a:schemeClr>
                </a:solidFill>
                <a:latin typeface="+mj-lt"/>
              </a:rPr>
              <a:t>Model</a:t>
            </a:r>
            <a:r>
              <a:rPr lang="es-ES" sz="2000" b="1">
                <a:solidFill>
                  <a:schemeClr val="tx1">
                    <a:lumMod val="95000"/>
                    <a:lumOff val="5000"/>
                  </a:schemeClr>
                </a:solidFill>
                <a:latin typeface="+mj-lt"/>
              </a:rPr>
              <a:t> </a:t>
            </a:r>
            <a:r>
              <a:rPr lang="es-ES" sz="2000" b="1" err="1">
                <a:solidFill>
                  <a:schemeClr val="tx1">
                    <a:lumMod val="95000"/>
                    <a:lumOff val="5000"/>
                  </a:schemeClr>
                </a:solidFill>
                <a:latin typeface="+mj-lt"/>
              </a:rPr>
              <a:t>Canvas</a:t>
            </a:r>
            <a:r>
              <a:rPr lang="es-ES" sz="2000">
                <a:solidFill>
                  <a:schemeClr val="tx1">
                    <a:lumMod val="95000"/>
                    <a:lumOff val="5000"/>
                  </a:schemeClr>
                </a:solidFill>
                <a:latin typeface="+mj-lt"/>
              </a:rPr>
              <a:t>, todas las áreas clave se construyen inicialmente sobre hipótesis.</a:t>
            </a:r>
            <a:endParaRPr lang="es-ES" sz="2000">
              <a:solidFill>
                <a:schemeClr val="tx1">
                  <a:lumMod val="95000"/>
                  <a:lumOff val="5000"/>
                </a:schemeClr>
              </a:solidFill>
              <a:latin typeface="+mj-lt"/>
              <a:ea typeface="Open Sans Light"/>
              <a:cs typeface="Open Sans Light"/>
            </a:endParaRPr>
          </a:p>
        </p:txBody>
      </p:sp>
      <p:pic>
        <p:nvPicPr>
          <p:cNvPr id="2" name="Image 0" descr="preencoded.png">
            <a:extLst>
              <a:ext uri="{FF2B5EF4-FFF2-40B4-BE49-F238E27FC236}">
                <a16:creationId xmlns:a16="http://schemas.microsoft.com/office/drawing/2014/main" id="{BEBB680F-28B3-ECEB-6DC4-F183E8B9F650}"/>
              </a:ext>
            </a:extLst>
          </p:cNvPr>
          <p:cNvPicPr>
            <a:picLocks noChangeAspect="1"/>
          </p:cNvPicPr>
          <p:nvPr/>
        </p:nvPicPr>
        <p:blipFill>
          <a:blip r:embed="rId4"/>
          <a:stretch>
            <a:fillRect/>
          </a:stretch>
        </p:blipFill>
        <p:spPr>
          <a:xfrm>
            <a:off x="9213858" y="0"/>
            <a:ext cx="2978142" cy="6858000"/>
          </a:xfrm>
          <a:prstGeom prst="rect">
            <a:avLst/>
          </a:prstGeom>
        </p:spPr>
      </p:pic>
      <p:sp>
        <p:nvSpPr>
          <p:cNvPr id="5" name="Rectángulo: esquinas redondeadas 4">
            <a:extLst>
              <a:ext uri="{FF2B5EF4-FFF2-40B4-BE49-F238E27FC236}">
                <a16:creationId xmlns:a16="http://schemas.microsoft.com/office/drawing/2014/main" id="{EADE6642-0EB8-FC4A-2E32-0CF7DC062163}"/>
              </a:ext>
            </a:extLst>
          </p:cNvPr>
          <p:cNvSpPr/>
          <p:nvPr/>
        </p:nvSpPr>
        <p:spPr>
          <a:xfrm>
            <a:off x="736980" y="4221306"/>
            <a:ext cx="8038530" cy="1669307"/>
          </a:xfrm>
          <a:prstGeom prst="roundRect">
            <a:avLst/>
          </a:prstGeom>
          <a:solidFill>
            <a:srgbClr val="F9D3D2"/>
          </a:solidFill>
          <a:ln>
            <a:solidFill>
              <a:srgbClr val="F9D3D2"/>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just"/>
            <a:r>
              <a:rPr lang="es-ES" sz="2000" b="1">
                <a:solidFill>
                  <a:schemeClr val="tx1">
                    <a:lumMod val="95000"/>
                    <a:lumOff val="5000"/>
                  </a:schemeClr>
                </a:solidFill>
                <a:latin typeface="+mj-lt"/>
              </a:rPr>
              <a:t>Validación necesaria:  </a:t>
            </a:r>
            <a:endParaRPr lang="es-ES" sz="2000" b="1">
              <a:solidFill>
                <a:schemeClr val="tx1">
                  <a:lumMod val="95000"/>
                  <a:lumOff val="5000"/>
                </a:schemeClr>
              </a:solidFill>
              <a:latin typeface="+mj-lt"/>
              <a:ea typeface="Open Sans Light"/>
              <a:cs typeface="Open Sans Light"/>
            </a:endParaRPr>
          </a:p>
          <a:p>
            <a:pPr algn="just"/>
            <a:endParaRPr lang="es-ES" sz="2000">
              <a:solidFill>
                <a:schemeClr val="tx1">
                  <a:lumMod val="95000"/>
                  <a:lumOff val="5000"/>
                </a:schemeClr>
              </a:solidFill>
              <a:latin typeface="+mj-lt"/>
              <a:ea typeface="Open Sans Light"/>
              <a:cs typeface="Open Sans Light"/>
            </a:endParaRPr>
          </a:p>
          <a:p>
            <a:pPr algn="just"/>
            <a:r>
              <a:rPr lang="es-ES" sz="2000">
                <a:solidFill>
                  <a:schemeClr val="tx1">
                    <a:lumMod val="95000"/>
                    <a:lumOff val="5000"/>
                  </a:schemeClr>
                </a:solidFill>
                <a:latin typeface="+mj-lt"/>
              </a:rPr>
              <a:t>Estas hipótesis deben </a:t>
            </a:r>
            <a:r>
              <a:rPr lang="es-ES" sz="2000" b="1">
                <a:solidFill>
                  <a:schemeClr val="tx1">
                    <a:lumMod val="95000"/>
                    <a:lumOff val="5000"/>
                  </a:schemeClr>
                </a:solidFill>
                <a:latin typeface="+mj-lt"/>
              </a:rPr>
              <a:t>validarse</a:t>
            </a:r>
            <a:r>
              <a:rPr lang="es-ES" sz="2000">
                <a:solidFill>
                  <a:schemeClr val="tx1">
                    <a:lumMod val="95000"/>
                    <a:lumOff val="5000"/>
                  </a:schemeClr>
                </a:solidFill>
                <a:latin typeface="+mj-lt"/>
              </a:rPr>
              <a:t> para asegurar que el modelo de negocio es </a:t>
            </a:r>
            <a:r>
              <a:rPr lang="es-ES" sz="2000" b="1">
                <a:solidFill>
                  <a:schemeClr val="tx1">
                    <a:lumMod val="95000"/>
                    <a:lumOff val="5000"/>
                  </a:schemeClr>
                </a:solidFill>
                <a:latin typeface="+mj-lt"/>
              </a:rPr>
              <a:t>factible</a:t>
            </a:r>
            <a:r>
              <a:rPr lang="es-ES" sz="2000">
                <a:solidFill>
                  <a:schemeClr val="tx1">
                    <a:lumMod val="95000"/>
                    <a:lumOff val="5000"/>
                  </a:schemeClr>
                </a:solidFill>
                <a:latin typeface="+mj-lt"/>
              </a:rPr>
              <a:t>, </a:t>
            </a:r>
            <a:r>
              <a:rPr lang="es-ES" sz="2000" b="1">
                <a:solidFill>
                  <a:schemeClr val="tx1">
                    <a:lumMod val="95000"/>
                    <a:lumOff val="5000"/>
                  </a:schemeClr>
                </a:solidFill>
                <a:latin typeface="+mj-lt"/>
              </a:rPr>
              <a:t>deseable </a:t>
            </a:r>
            <a:r>
              <a:rPr lang="es-ES" sz="2000">
                <a:solidFill>
                  <a:schemeClr val="tx1">
                    <a:lumMod val="95000"/>
                    <a:lumOff val="5000"/>
                  </a:schemeClr>
                </a:solidFill>
                <a:latin typeface="+mj-lt"/>
              </a:rPr>
              <a:t>y </a:t>
            </a:r>
            <a:r>
              <a:rPr lang="es-ES" sz="2000" b="1">
                <a:solidFill>
                  <a:schemeClr val="tx1">
                    <a:lumMod val="95000"/>
                    <a:lumOff val="5000"/>
                  </a:schemeClr>
                </a:solidFill>
                <a:latin typeface="+mj-lt"/>
              </a:rPr>
              <a:t>viable</a:t>
            </a:r>
            <a:r>
              <a:rPr lang="es-ES" sz="2000">
                <a:solidFill>
                  <a:schemeClr val="tx1">
                    <a:lumMod val="95000"/>
                    <a:lumOff val="5000"/>
                  </a:schemeClr>
                </a:solidFill>
                <a:latin typeface="+mj-lt"/>
              </a:rPr>
              <a:t>.</a:t>
            </a:r>
            <a:endParaRPr lang="es-ES" sz="2000">
              <a:solidFill>
                <a:schemeClr val="tx1">
                  <a:lumMod val="95000"/>
                  <a:lumOff val="5000"/>
                </a:schemeClr>
              </a:solidFill>
              <a:latin typeface="+mj-lt"/>
              <a:ea typeface="Open Sans Light"/>
              <a:cs typeface="Open Sans Light"/>
            </a:endParaRPr>
          </a:p>
        </p:txBody>
      </p:sp>
    </p:spTree>
    <p:custDataLst>
      <p:tags r:id="rId1"/>
    </p:custDataLst>
    <p:extLst>
      <p:ext uri="{BB962C8B-B14F-4D97-AF65-F5344CB8AC3E}">
        <p14:creationId xmlns:p14="http://schemas.microsoft.com/office/powerpoint/2010/main" val="987578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7D422B51-2D8F-826A-2D4D-CEEF46746DD0}"/>
              </a:ext>
            </a:extLst>
          </p:cNvPr>
          <p:cNvSpPr txBox="1"/>
          <p:nvPr/>
        </p:nvSpPr>
        <p:spPr>
          <a:xfrm>
            <a:off x="549584" y="711022"/>
            <a:ext cx="8065027" cy="1169551"/>
          </a:xfrm>
          <a:prstGeom prst="rect">
            <a:avLst/>
          </a:prstGeom>
          <a:noFill/>
        </p:spPr>
        <p:txBody>
          <a:bodyPr wrap="square" rtlCol="0">
            <a:spAutoFit/>
          </a:bodyPr>
          <a:lstStyle/>
          <a:p>
            <a:pPr>
              <a:lnSpc>
                <a:spcPts val="4200"/>
              </a:lnSpc>
            </a:pPr>
            <a:r>
              <a:rPr lang="es-ES" sz="3600" b="1" spc="-100">
                <a:solidFill>
                  <a:srgbClr val="4C4C4B"/>
                </a:solidFill>
              </a:rPr>
              <a:t>Características de una hipótesis efectiva</a:t>
            </a:r>
          </a:p>
        </p:txBody>
      </p:sp>
      <p:pic>
        <p:nvPicPr>
          <p:cNvPr id="2" name="Image 0" descr="preencoded.png">
            <a:extLst>
              <a:ext uri="{FF2B5EF4-FFF2-40B4-BE49-F238E27FC236}">
                <a16:creationId xmlns:a16="http://schemas.microsoft.com/office/drawing/2014/main" id="{A4FE198D-876E-5BE1-4D49-1DE4D6C44911}"/>
              </a:ext>
            </a:extLst>
          </p:cNvPr>
          <p:cNvPicPr>
            <a:picLocks noChangeAspect="1"/>
          </p:cNvPicPr>
          <p:nvPr/>
        </p:nvPicPr>
        <p:blipFill>
          <a:blip r:embed="rId4"/>
          <a:stretch>
            <a:fillRect/>
          </a:stretch>
        </p:blipFill>
        <p:spPr>
          <a:xfrm>
            <a:off x="8878554" y="0"/>
            <a:ext cx="3313446" cy="6858000"/>
          </a:xfrm>
          <a:prstGeom prst="rect">
            <a:avLst/>
          </a:prstGeom>
        </p:spPr>
      </p:pic>
      <p:graphicFrame>
        <p:nvGraphicFramePr>
          <p:cNvPr id="4" name="Diagrama 3">
            <a:extLst>
              <a:ext uri="{FF2B5EF4-FFF2-40B4-BE49-F238E27FC236}">
                <a16:creationId xmlns:a16="http://schemas.microsoft.com/office/drawing/2014/main" id="{1B82830F-097F-6873-AC2A-20B2F50514BA}"/>
              </a:ext>
            </a:extLst>
          </p:cNvPr>
          <p:cNvGraphicFramePr/>
          <p:nvPr/>
        </p:nvGraphicFramePr>
        <p:xfrm>
          <a:off x="999230" y="2188661"/>
          <a:ext cx="6998967" cy="101903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Rectángulo: esquinas redondeadas 4">
            <a:extLst>
              <a:ext uri="{FF2B5EF4-FFF2-40B4-BE49-F238E27FC236}">
                <a16:creationId xmlns:a16="http://schemas.microsoft.com/office/drawing/2014/main" id="{88AF5DA4-84B0-716C-8377-C1396336608F}"/>
              </a:ext>
            </a:extLst>
          </p:cNvPr>
          <p:cNvSpPr/>
          <p:nvPr/>
        </p:nvSpPr>
        <p:spPr>
          <a:xfrm>
            <a:off x="840021" y="4796594"/>
            <a:ext cx="7317387" cy="1025902"/>
          </a:xfrm>
          <a:prstGeom prst="roundRect">
            <a:avLst/>
          </a:prstGeom>
          <a:solidFill>
            <a:srgbClr val="F9D3D2"/>
          </a:solidFill>
          <a:ln>
            <a:solidFill>
              <a:srgbClr val="F9D3D2"/>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just"/>
            <a:r>
              <a:rPr lang="es-ES" b="1">
                <a:solidFill>
                  <a:schemeClr val="tx1">
                    <a:lumMod val="95000"/>
                    <a:lumOff val="5000"/>
                  </a:schemeClr>
                </a:solidFill>
                <a:latin typeface="+mj-lt"/>
              </a:rPr>
              <a:t>Es mejor decir:</a:t>
            </a:r>
            <a:endParaRPr lang="es-ES" b="1">
              <a:solidFill>
                <a:schemeClr val="tx1">
                  <a:lumMod val="95000"/>
                  <a:lumOff val="5000"/>
                </a:schemeClr>
              </a:solidFill>
              <a:latin typeface="+mj-lt"/>
              <a:ea typeface="Open Sans Light"/>
              <a:cs typeface="Open Sans Light"/>
            </a:endParaRPr>
          </a:p>
          <a:p>
            <a:pPr algn="just"/>
            <a:r>
              <a:rPr lang="es-ES">
                <a:solidFill>
                  <a:schemeClr val="tx1">
                    <a:lumMod val="95000"/>
                    <a:lumOff val="5000"/>
                  </a:schemeClr>
                </a:solidFill>
                <a:latin typeface="+mj-lt"/>
              </a:rPr>
              <a:t>"Creemos que la mayoría de los adultos jóvenes entre 24 y 29 años no ahorran más de $20,000 al mes para su jubilación"​.</a:t>
            </a:r>
            <a:endParaRPr lang="es-ES">
              <a:solidFill>
                <a:schemeClr val="tx1">
                  <a:lumMod val="95000"/>
                  <a:lumOff val="5000"/>
                </a:schemeClr>
              </a:solidFill>
              <a:latin typeface="+mj-lt"/>
              <a:ea typeface="Open Sans Light"/>
              <a:cs typeface="Open Sans Light"/>
            </a:endParaRPr>
          </a:p>
        </p:txBody>
      </p:sp>
      <p:sp>
        <p:nvSpPr>
          <p:cNvPr id="11" name="Rectángulo: esquinas redondeadas 10">
            <a:extLst>
              <a:ext uri="{FF2B5EF4-FFF2-40B4-BE49-F238E27FC236}">
                <a16:creationId xmlns:a16="http://schemas.microsoft.com/office/drawing/2014/main" id="{A86FB47D-FCEE-8372-62B0-6FFA7C9153C7}"/>
              </a:ext>
            </a:extLst>
          </p:cNvPr>
          <p:cNvSpPr/>
          <p:nvPr/>
        </p:nvSpPr>
        <p:spPr>
          <a:xfrm>
            <a:off x="840021" y="3573021"/>
            <a:ext cx="7317387" cy="858250"/>
          </a:xfrm>
          <a:prstGeom prst="roundRect">
            <a:avLst/>
          </a:prstGeom>
          <a:solidFill>
            <a:srgbClr val="F9D3D2"/>
          </a:solidFill>
          <a:ln>
            <a:solidFill>
              <a:srgbClr val="F9D3D2"/>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just"/>
            <a:r>
              <a:rPr lang="es-ES" b="1">
                <a:solidFill>
                  <a:schemeClr val="tx1">
                    <a:lumMod val="95000"/>
                    <a:lumOff val="5000"/>
                  </a:schemeClr>
                </a:solidFill>
                <a:latin typeface="+mj-lt"/>
              </a:rPr>
              <a:t>En lugar de:</a:t>
            </a:r>
            <a:endParaRPr lang="es-ES">
              <a:solidFill>
                <a:schemeClr val="tx1">
                  <a:lumMod val="95000"/>
                  <a:lumOff val="5000"/>
                </a:schemeClr>
              </a:solidFill>
              <a:latin typeface="+mj-lt"/>
              <a:ea typeface="Open Sans Light"/>
              <a:cs typeface="Open Sans Light"/>
            </a:endParaRPr>
          </a:p>
          <a:p>
            <a:pPr algn="just"/>
            <a:r>
              <a:rPr lang="es-ES">
                <a:solidFill>
                  <a:schemeClr val="tx1">
                    <a:lumMod val="95000"/>
                    <a:lumOff val="5000"/>
                  </a:schemeClr>
                </a:solidFill>
                <a:latin typeface="+mj-lt"/>
              </a:rPr>
              <a:t>"Los adultos jóvenes no planifican su futuro“</a:t>
            </a:r>
            <a:r>
              <a:rPr lang="es-ES">
                <a:solidFill>
                  <a:srgbClr val="4C4C4B"/>
                </a:solidFill>
                <a:latin typeface="+mj-lt"/>
              </a:rPr>
              <a:t>.</a:t>
            </a:r>
          </a:p>
        </p:txBody>
      </p:sp>
    </p:spTree>
    <p:custDataLst>
      <p:tags r:id="rId1"/>
    </p:custDataLst>
    <p:extLst>
      <p:ext uri="{BB962C8B-B14F-4D97-AF65-F5344CB8AC3E}">
        <p14:creationId xmlns:p14="http://schemas.microsoft.com/office/powerpoint/2010/main" val="2135821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CuadroTexto 129">
            <a:extLst>
              <a:ext uri="{FF2B5EF4-FFF2-40B4-BE49-F238E27FC236}">
                <a16:creationId xmlns:a16="http://schemas.microsoft.com/office/drawing/2014/main" id="{B84A6B97-9EA7-6CE2-D80E-83CA3ABB54C3}"/>
              </a:ext>
            </a:extLst>
          </p:cNvPr>
          <p:cNvSpPr txBox="1"/>
          <p:nvPr/>
        </p:nvSpPr>
        <p:spPr>
          <a:xfrm>
            <a:off x="503401" y="475776"/>
            <a:ext cx="9783599" cy="1754326"/>
          </a:xfrm>
          <a:prstGeom prst="rect">
            <a:avLst/>
          </a:prstGeom>
          <a:noFill/>
        </p:spPr>
        <p:txBody>
          <a:bodyPr wrap="square">
            <a:spAutoFit/>
          </a:bodyPr>
          <a:lstStyle/>
          <a:p>
            <a:r>
              <a:rPr lang="en-US" sz="3600" b="1">
                <a:solidFill>
                  <a:srgbClr val="4C4C4B"/>
                </a:solidFill>
                <a:ea typeface="Open Sans" pitchFamily="34" charset="-122"/>
                <a:cs typeface="Open Sans" pitchFamily="34" charset="-120"/>
              </a:rPr>
              <a:t>El </a:t>
            </a:r>
            <a:r>
              <a:rPr lang="es-CL" sz="3600" b="1">
                <a:solidFill>
                  <a:srgbClr val="4C4C4B"/>
                </a:solidFill>
                <a:ea typeface="Open Sans" pitchFamily="34" charset="-122"/>
                <a:cs typeface="Open Sans" pitchFamily="34" charset="-120"/>
              </a:rPr>
              <a:t>Método</a:t>
            </a:r>
            <a:r>
              <a:rPr lang="en-US" sz="3600" b="1">
                <a:solidFill>
                  <a:srgbClr val="4C4C4B"/>
                </a:solidFill>
                <a:ea typeface="Open Sans" pitchFamily="34" charset="-122"/>
                <a:cs typeface="Open Sans" pitchFamily="34" charset="-120"/>
              </a:rPr>
              <a:t> Lean Startup: </a:t>
            </a:r>
            <a:r>
              <a:rPr lang="es-CL" sz="3600" b="1">
                <a:solidFill>
                  <a:srgbClr val="4C4C4B"/>
                </a:solidFill>
                <a:ea typeface="Open Sans" pitchFamily="34" charset="-122"/>
                <a:cs typeface="Open Sans" pitchFamily="34" charset="-120"/>
              </a:rPr>
              <a:t>Conceptos básicos</a:t>
            </a:r>
            <a:endParaRPr lang="es-CL" sz="3600">
              <a:solidFill>
                <a:prstClr val="black"/>
              </a:solidFill>
              <a:latin typeface="Calibri" panose="020F0502020204030204"/>
            </a:endParaRPr>
          </a:p>
          <a:p>
            <a:endParaRPr lang="es-CL" sz="3600"/>
          </a:p>
        </p:txBody>
      </p:sp>
      <p:sp>
        <p:nvSpPr>
          <p:cNvPr id="5" name="Text 3">
            <a:extLst>
              <a:ext uri="{FF2B5EF4-FFF2-40B4-BE49-F238E27FC236}">
                <a16:creationId xmlns:a16="http://schemas.microsoft.com/office/drawing/2014/main" id="{FBED7DE0-EC89-ADB8-2889-210ED0C069D2}"/>
              </a:ext>
            </a:extLst>
          </p:cNvPr>
          <p:cNvSpPr/>
          <p:nvPr/>
        </p:nvSpPr>
        <p:spPr>
          <a:xfrm>
            <a:off x="1153383" y="3052641"/>
            <a:ext cx="4236763" cy="416123"/>
          </a:xfrm>
          <a:prstGeom prst="rect">
            <a:avLst/>
          </a:prstGeom>
          <a:noFill/>
          <a:ln/>
        </p:spPr>
        <p:txBody>
          <a:bodyPr wrap="none" lIns="91440" tIns="45720" rIns="91440" bIns="45720" rtlCol="0" anchor="t"/>
          <a:lstStyle/>
          <a:p>
            <a:pPr marL="0" indent="0" algn="ctr">
              <a:buNone/>
            </a:pPr>
            <a:r>
              <a:rPr lang="en-US" b="1">
                <a:solidFill>
                  <a:srgbClr val="4C4C4B"/>
                </a:solidFill>
                <a:latin typeface="Open Sans"/>
                <a:ea typeface="Open Sans"/>
                <a:cs typeface="Open Sans"/>
              </a:rPr>
              <a:t>Definición</a:t>
            </a:r>
            <a:endParaRPr lang="en-US" b="1">
              <a:latin typeface="Open Sans"/>
              <a:ea typeface="Open Sans"/>
              <a:cs typeface="Open Sans"/>
            </a:endParaRPr>
          </a:p>
        </p:txBody>
      </p:sp>
      <p:sp>
        <p:nvSpPr>
          <p:cNvPr id="6" name="Text 4">
            <a:extLst>
              <a:ext uri="{FF2B5EF4-FFF2-40B4-BE49-F238E27FC236}">
                <a16:creationId xmlns:a16="http://schemas.microsoft.com/office/drawing/2014/main" id="{2885A241-1758-DF94-E75E-15A9FF216208}"/>
              </a:ext>
            </a:extLst>
          </p:cNvPr>
          <p:cNvSpPr/>
          <p:nvPr/>
        </p:nvSpPr>
        <p:spPr>
          <a:xfrm>
            <a:off x="1293522" y="3612151"/>
            <a:ext cx="3737523" cy="1448580"/>
          </a:xfrm>
          <a:prstGeom prst="rect">
            <a:avLst/>
          </a:prstGeom>
          <a:noFill/>
          <a:ln/>
        </p:spPr>
        <p:txBody>
          <a:bodyPr wrap="square" lIns="91440" tIns="45720" rIns="91440" bIns="45720" rtlCol="0" anchor="t"/>
          <a:lstStyle/>
          <a:p>
            <a:pPr algn="just"/>
            <a:r>
              <a:rPr lang="en-US">
                <a:solidFill>
                  <a:srgbClr val="4C4C4B"/>
                </a:solidFill>
                <a:latin typeface="+mj-lt"/>
                <a:ea typeface="Open Sans" pitchFamily="34" charset="-122"/>
                <a:cs typeface="Open Sans" pitchFamily="34" charset="-120"/>
              </a:rPr>
              <a:t>El método Lean Startup es un enfoque ágil y centrado en el cliente para desarrollar productos y negocios bajo condiciones de </a:t>
            </a:r>
            <a:r>
              <a:rPr lang="es-CL">
                <a:solidFill>
                  <a:srgbClr val="4C4C4B"/>
                </a:solidFill>
                <a:latin typeface="+mj-lt"/>
                <a:ea typeface="Open Sans" pitchFamily="34" charset="-122"/>
                <a:cs typeface="Open Sans" pitchFamily="34" charset="-120"/>
              </a:rPr>
              <a:t>alta</a:t>
            </a:r>
            <a:r>
              <a:rPr lang="en-US">
                <a:solidFill>
                  <a:srgbClr val="4C4C4B"/>
                </a:solidFill>
                <a:latin typeface="+mj-lt"/>
                <a:ea typeface="Open Sans" pitchFamily="34" charset="-122"/>
                <a:cs typeface="Open Sans" pitchFamily="34" charset="-120"/>
              </a:rPr>
              <a:t> </a:t>
            </a:r>
            <a:r>
              <a:rPr lang="es-CL">
                <a:solidFill>
                  <a:srgbClr val="4C4C4B"/>
                </a:solidFill>
                <a:latin typeface="+mj-lt"/>
                <a:ea typeface="Open Sans" pitchFamily="34" charset="-122"/>
                <a:cs typeface="Open Sans" pitchFamily="34" charset="-120"/>
              </a:rPr>
              <a:t>incertidumbre</a:t>
            </a:r>
            <a:r>
              <a:rPr lang="en-US">
                <a:solidFill>
                  <a:srgbClr val="4C4C4B"/>
                </a:solidFill>
                <a:latin typeface="+mj-lt"/>
                <a:ea typeface="Open Sans" pitchFamily="34" charset="-122"/>
                <a:cs typeface="Open Sans" pitchFamily="34" charset="-120"/>
              </a:rPr>
              <a:t>.</a:t>
            </a:r>
          </a:p>
        </p:txBody>
      </p:sp>
      <p:sp>
        <p:nvSpPr>
          <p:cNvPr id="7" name="Text 5">
            <a:extLst>
              <a:ext uri="{FF2B5EF4-FFF2-40B4-BE49-F238E27FC236}">
                <a16:creationId xmlns:a16="http://schemas.microsoft.com/office/drawing/2014/main" id="{60340C27-3CEB-7D75-6023-440B59F5E43E}"/>
              </a:ext>
            </a:extLst>
          </p:cNvPr>
          <p:cNvSpPr/>
          <p:nvPr/>
        </p:nvSpPr>
        <p:spPr>
          <a:xfrm>
            <a:off x="6409098" y="3052641"/>
            <a:ext cx="4236764" cy="416123"/>
          </a:xfrm>
          <a:prstGeom prst="rect">
            <a:avLst/>
          </a:prstGeom>
          <a:noFill/>
          <a:ln/>
        </p:spPr>
        <p:txBody>
          <a:bodyPr wrap="none" lIns="91440" tIns="45720" rIns="91440" bIns="45720" rtlCol="0" anchor="t"/>
          <a:lstStyle/>
          <a:p>
            <a:pPr marL="0" indent="0" algn="ctr">
              <a:buNone/>
            </a:pPr>
            <a:r>
              <a:rPr lang="es-CL" b="1">
                <a:solidFill>
                  <a:srgbClr val="4C4C4B"/>
                </a:solidFill>
                <a:latin typeface="Open Sans"/>
                <a:ea typeface="Open Sans"/>
                <a:cs typeface="Open Sans"/>
              </a:rPr>
              <a:t>Principios</a:t>
            </a:r>
            <a:r>
              <a:rPr lang="en-US" b="1">
                <a:solidFill>
                  <a:srgbClr val="4C4C4B"/>
                </a:solidFill>
                <a:latin typeface="Open Sans"/>
                <a:ea typeface="Open Sans"/>
                <a:cs typeface="Open Sans"/>
              </a:rPr>
              <a:t> claves</a:t>
            </a:r>
            <a:endParaRPr lang="en-US">
              <a:latin typeface="Open Sans"/>
              <a:ea typeface="Open Sans"/>
              <a:cs typeface="Open Sans"/>
            </a:endParaRPr>
          </a:p>
        </p:txBody>
      </p:sp>
      <p:sp>
        <p:nvSpPr>
          <p:cNvPr id="8" name="Text 6">
            <a:extLst>
              <a:ext uri="{FF2B5EF4-FFF2-40B4-BE49-F238E27FC236}">
                <a16:creationId xmlns:a16="http://schemas.microsoft.com/office/drawing/2014/main" id="{C804F624-2922-E04C-4117-579395E8C600}"/>
              </a:ext>
            </a:extLst>
          </p:cNvPr>
          <p:cNvSpPr/>
          <p:nvPr/>
        </p:nvSpPr>
        <p:spPr>
          <a:xfrm>
            <a:off x="6557994" y="3612151"/>
            <a:ext cx="3938970" cy="1264649"/>
          </a:xfrm>
          <a:prstGeom prst="rect">
            <a:avLst/>
          </a:prstGeom>
          <a:noFill/>
          <a:ln/>
        </p:spPr>
        <p:txBody>
          <a:bodyPr wrap="square" lIns="91440" tIns="45720" rIns="91440" bIns="45720" rtlCol="0" anchor="t"/>
          <a:lstStyle/>
          <a:p>
            <a:pPr marL="0" indent="0" algn="just">
              <a:buNone/>
            </a:pPr>
            <a:r>
              <a:rPr lang="en-US">
                <a:solidFill>
                  <a:srgbClr val="4C4C4B"/>
                </a:solidFill>
                <a:latin typeface="+mj-lt"/>
                <a:ea typeface="Open Sans" pitchFamily="34" charset="-122"/>
                <a:cs typeface="Open Sans" pitchFamily="34" charset="-120"/>
              </a:rPr>
              <a:t>Se basa en la experimentación continua y el aprendizaje validado para minimizar riesgos y optimizar recursos.</a:t>
            </a:r>
            <a:endParaRPr lang="en-US">
              <a:latin typeface="+mj-lt"/>
            </a:endParaRPr>
          </a:p>
        </p:txBody>
      </p:sp>
      <p:pic>
        <p:nvPicPr>
          <p:cNvPr id="12" name="Imagen 11" descr="Icono&#10;&#10;Descripción generada automáticamente">
            <a:extLst>
              <a:ext uri="{FF2B5EF4-FFF2-40B4-BE49-F238E27FC236}">
                <a16:creationId xmlns:a16="http://schemas.microsoft.com/office/drawing/2014/main" id="{6A43862E-33A3-8C2C-BAE2-4AB700F3CF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30677" y="2227080"/>
            <a:ext cx="682174" cy="682174"/>
          </a:xfrm>
          <a:prstGeom prst="rect">
            <a:avLst/>
          </a:prstGeom>
        </p:spPr>
      </p:pic>
      <p:pic>
        <p:nvPicPr>
          <p:cNvPr id="14" name="Imagen 13" descr="Icono&#10;&#10;Descripción generada automáticamente">
            <a:extLst>
              <a:ext uri="{FF2B5EF4-FFF2-40B4-BE49-F238E27FC236}">
                <a16:creationId xmlns:a16="http://schemas.microsoft.com/office/drawing/2014/main" id="{0D178505-7A5F-1693-4591-482CE71A574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86392" y="2238236"/>
            <a:ext cx="682174" cy="682174"/>
          </a:xfrm>
          <a:prstGeom prst="rect">
            <a:avLst/>
          </a:prstGeom>
        </p:spPr>
      </p:pic>
    </p:spTree>
    <p:custDataLst>
      <p:tags r:id="rId1"/>
    </p:custDataLst>
    <p:extLst>
      <p:ext uri="{BB962C8B-B14F-4D97-AF65-F5344CB8AC3E}">
        <p14:creationId xmlns:p14="http://schemas.microsoft.com/office/powerpoint/2010/main" val="581225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2">
            <a:extLst>
              <a:ext uri="{FF2B5EF4-FFF2-40B4-BE49-F238E27FC236}">
                <a16:creationId xmlns:a16="http://schemas.microsoft.com/office/drawing/2014/main" id="{223FAE20-FC4E-087A-91EA-EC92B9B88061}"/>
              </a:ext>
            </a:extLst>
          </p:cNvPr>
          <p:cNvSpPr/>
          <p:nvPr/>
        </p:nvSpPr>
        <p:spPr>
          <a:xfrm>
            <a:off x="1402301" y="398550"/>
            <a:ext cx="10298293" cy="665916"/>
          </a:xfrm>
          <a:prstGeom prst="rect">
            <a:avLst/>
          </a:prstGeom>
          <a:noFill/>
          <a:ln/>
        </p:spPr>
        <p:txBody>
          <a:bodyPr wrap="square" rtlCol="0" anchor="t"/>
          <a:lstStyle/>
          <a:p>
            <a:pPr marL="0" indent="0">
              <a:buNone/>
            </a:pPr>
            <a:r>
              <a:rPr lang="en-US" sz="3600" b="1">
                <a:solidFill>
                  <a:srgbClr val="4C4C4B"/>
                </a:solidFill>
                <a:ea typeface="Open Sans" pitchFamily="34" charset="-122"/>
                <a:cs typeface="Open Sans" pitchFamily="34" charset="-120"/>
              </a:rPr>
              <a:t>Fases del Método Lean Startup</a:t>
            </a:r>
            <a:endParaRPr lang="en-US" sz="3600"/>
          </a:p>
        </p:txBody>
      </p:sp>
      <p:graphicFrame>
        <p:nvGraphicFramePr>
          <p:cNvPr id="15" name="Diagrama 14">
            <a:extLst>
              <a:ext uri="{FF2B5EF4-FFF2-40B4-BE49-F238E27FC236}">
                <a16:creationId xmlns:a16="http://schemas.microsoft.com/office/drawing/2014/main" id="{76212AAD-FB33-BB7F-FA8F-B7C76B08A684}"/>
              </a:ext>
            </a:extLst>
          </p:cNvPr>
          <p:cNvGraphicFramePr/>
          <p:nvPr/>
        </p:nvGraphicFramePr>
        <p:xfrm>
          <a:off x="1402301" y="1272889"/>
          <a:ext cx="8896914" cy="518656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2516957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hape 19">
            <a:extLst>
              <a:ext uri="{FF2B5EF4-FFF2-40B4-BE49-F238E27FC236}">
                <a16:creationId xmlns:a16="http://schemas.microsoft.com/office/drawing/2014/main" id="{9F82A771-D988-C1E5-91A2-D1063947886D}"/>
              </a:ext>
            </a:extLst>
          </p:cNvPr>
          <p:cNvSpPr/>
          <p:nvPr/>
        </p:nvSpPr>
        <p:spPr>
          <a:xfrm>
            <a:off x="570589" y="3854538"/>
            <a:ext cx="8140818" cy="464719"/>
          </a:xfrm>
          <a:prstGeom prst="rect">
            <a:avLst/>
          </a:prstGeom>
          <a:solidFill>
            <a:srgbClr val="000000">
              <a:alpha val="4000"/>
            </a:srgbClr>
          </a:solidFill>
          <a:ln/>
        </p:spPr>
        <p:txBody>
          <a:bodyPr/>
          <a:lstStyle/>
          <a:p>
            <a:endParaRPr lang="es-CL" sz="1600">
              <a:solidFill>
                <a:srgbClr val="4C4C4B"/>
              </a:solidFill>
              <a:latin typeface="+mj-lt"/>
            </a:endParaRPr>
          </a:p>
        </p:txBody>
      </p:sp>
      <p:sp>
        <p:nvSpPr>
          <p:cNvPr id="26" name="Shape 19">
            <a:extLst>
              <a:ext uri="{FF2B5EF4-FFF2-40B4-BE49-F238E27FC236}">
                <a16:creationId xmlns:a16="http://schemas.microsoft.com/office/drawing/2014/main" id="{15D4048A-14D0-DA76-3F3F-51B4E98607D6}"/>
              </a:ext>
            </a:extLst>
          </p:cNvPr>
          <p:cNvSpPr/>
          <p:nvPr/>
        </p:nvSpPr>
        <p:spPr>
          <a:xfrm>
            <a:off x="550003" y="4798669"/>
            <a:ext cx="8140818" cy="473478"/>
          </a:xfrm>
          <a:prstGeom prst="rect">
            <a:avLst/>
          </a:prstGeom>
          <a:solidFill>
            <a:srgbClr val="000000">
              <a:alpha val="4000"/>
            </a:srgbClr>
          </a:solidFill>
          <a:ln/>
        </p:spPr>
        <p:txBody>
          <a:bodyPr/>
          <a:lstStyle/>
          <a:p>
            <a:endParaRPr lang="es-CL" sz="1600">
              <a:solidFill>
                <a:srgbClr val="4C4C4B"/>
              </a:solidFill>
              <a:latin typeface="+mj-lt"/>
            </a:endParaRPr>
          </a:p>
        </p:txBody>
      </p:sp>
      <p:pic>
        <p:nvPicPr>
          <p:cNvPr id="2" name="Image 0" descr="preencoded.png">
            <a:extLst>
              <a:ext uri="{FF2B5EF4-FFF2-40B4-BE49-F238E27FC236}">
                <a16:creationId xmlns:a16="http://schemas.microsoft.com/office/drawing/2014/main" id="{0B203096-D351-0BA0-560F-6C657C2A33BE}"/>
              </a:ext>
            </a:extLst>
          </p:cNvPr>
          <p:cNvPicPr>
            <a:picLocks noChangeAspect="1"/>
          </p:cNvPicPr>
          <p:nvPr/>
        </p:nvPicPr>
        <p:blipFill>
          <a:blip r:embed="rId4"/>
          <a:stretch>
            <a:fillRect/>
          </a:stretch>
        </p:blipFill>
        <p:spPr>
          <a:xfrm>
            <a:off x="9431656" y="0"/>
            <a:ext cx="2760344" cy="6858000"/>
          </a:xfrm>
          <a:prstGeom prst="rect">
            <a:avLst/>
          </a:prstGeom>
          <a:noFill/>
        </p:spPr>
      </p:pic>
      <p:sp>
        <p:nvSpPr>
          <p:cNvPr id="3" name="Text 2">
            <a:extLst>
              <a:ext uri="{FF2B5EF4-FFF2-40B4-BE49-F238E27FC236}">
                <a16:creationId xmlns:a16="http://schemas.microsoft.com/office/drawing/2014/main" id="{D7F7A646-F54D-4676-9499-2EE8EB228BCF}"/>
              </a:ext>
            </a:extLst>
          </p:cNvPr>
          <p:cNvSpPr/>
          <p:nvPr/>
        </p:nvSpPr>
        <p:spPr>
          <a:xfrm>
            <a:off x="550003" y="609523"/>
            <a:ext cx="7857018" cy="1428547"/>
          </a:xfrm>
          <a:prstGeom prst="rect">
            <a:avLst/>
          </a:prstGeom>
          <a:noFill/>
          <a:ln/>
        </p:spPr>
        <p:txBody>
          <a:bodyPr wrap="square" rtlCol="0" anchor="t"/>
          <a:lstStyle/>
          <a:p>
            <a:pPr marL="0" indent="0">
              <a:buNone/>
            </a:pPr>
            <a:r>
              <a:rPr lang="es-CL" sz="3600" b="1">
                <a:solidFill>
                  <a:srgbClr val="4C4C4B"/>
                </a:solidFill>
                <a:latin typeface="Open Sans" pitchFamily="34" charset="0"/>
                <a:ea typeface="Open Sans" pitchFamily="34" charset="-122"/>
                <a:cs typeface="Open Sans" pitchFamily="34" charset="-120"/>
              </a:rPr>
              <a:t>Instrumentos de experimentación y testeo</a:t>
            </a:r>
            <a:endParaRPr lang="es-CL" sz="3600"/>
          </a:p>
        </p:txBody>
      </p:sp>
      <p:sp>
        <p:nvSpPr>
          <p:cNvPr id="23" name="Shape 19">
            <a:extLst>
              <a:ext uri="{FF2B5EF4-FFF2-40B4-BE49-F238E27FC236}">
                <a16:creationId xmlns:a16="http://schemas.microsoft.com/office/drawing/2014/main" id="{8D5F1A89-CB25-9DDC-0DEC-13DBC0077C02}"/>
              </a:ext>
            </a:extLst>
          </p:cNvPr>
          <p:cNvSpPr/>
          <p:nvPr/>
        </p:nvSpPr>
        <p:spPr>
          <a:xfrm>
            <a:off x="588106" y="2945441"/>
            <a:ext cx="8140818" cy="473478"/>
          </a:xfrm>
          <a:prstGeom prst="rect">
            <a:avLst/>
          </a:prstGeom>
          <a:solidFill>
            <a:srgbClr val="000000">
              <a:alpha val="4000"/>
            </a:srgbClr>
          </a:solidFill>
          <a:ln/>
        </p:spPr>
        <p:txBody>
          <a:bodyPr/>
          <a:lstStyle/>
          <a:p>
            <a:endParaRPr lang="es-CL" sz="1600">
              <a:solidFill>
                <a:srgbClr val="4C4C4B"/>
              </a:solidFill>
              <a:latin typeface="+mj-lt"/>
            </a:endParaRPr>
          </a:p>
        </p:txBody>
      </p:sp>
      <p:sp>
        <p:nvSpPr>
          <p:cNvPr id="4" name="Shape 3">
            <a:extLst>
              <a:ext uri="{FF2B5EF4-FFF2-40B4-BE49-F238E27FC236}">
                <a16:creationId xmlns:a16="http://schemas.microsoft.com/office/drawing/2014/main" id="{BE88E7A0-F376-6C3B-2123-D0DE5655AD74}"/>
              </a:ext>
            </a:extLst>
          </p:cNvPr>
          <p:cNvSpPr/>
          <p:nvPr/>
        </p:nvSpPr>
        <p:spPr>
          <a:xfrm>
            <a:off x="569054" y="2428940"/>
            <a:ext cx="8140819" cy="2829594"/>
          </a:xfrm>
          <a:prstGeom prst="roundRect">
            <a:avLst>
              <a:gd name="adj" fmla="val 1537"/>
            </a:avLst>
          </a:prstGeom>
          <a:noFill/>
          <a:ln w="15240">
            <a:solidFill>
              <a:srgbClr val="000000">
                <a:alpha val="8000"/>
              </a:srgbClr>
            </a:solidFill>
            <a:prstDash val="solid"/>
          </a:ln>
        </p:spPr>
        <p:txBody>
          <a:bodyPr/>
          <a:lstStyle/>
          <a:p>
            <a:endParaRPr lang="es-CL" sz="1600">
              <a:solidFill>
                <a:srgbClr val="4C4C4B"/>
              </a:solidFill>
              <a:latin typeface="+mj-lt"/>
            </a:endParaRPr>
          </a:p>
        </p:txBody>
      </p:sp>
      <p:sp>
        <p:nvSpPr>
          <p:cNvPr id="6" name="Text 5">
            <a:extLst>
              <a:ext uri="{FF2B5EF4-FFF2-40B4-BE49-F238E27FC236}">
                <a16:creationId xmlns:a16="http://schemas.microsoft.com/office/drawing/2014/main" id="{013468BA-ED2F-A558-6CB7-716B50F242CF}"/>
              </a:ext>
            </a:extLst>
          </p:cNvPr>
          <p:cNvSpPr/>
          <p:nvPr/>
        </p:nvSpPr>
        <p:spPr>
          <a:xfrm>
            <a:off x="760960" y="2504672"/>
            <a:ext cx="3088124" cy="291196"/>
          </a:xfrm>
          <a:prstGeom prst="rect">
            <a:avLst/>
          </a:prstGeom>
          <a:noFill/>
          <a:ln/>
        </p:spPr>
        <p:txBody>
          <a:bodyPr wrap="none" rtlCol="0" anchor="t"/>
          <a:lstStyle/>
          <a:p>
            <a:pPr marL="0" indent="0">
              <a:buNone/>
            </a:pPr>
            <a:r>
              <a:rPr lang="en-US" sz="1600" b="1">
                <a:solidFill>
                  <a:srgbClr val="0C0C0C"/>
                </a:solidFill>
                <a:latin typeface="+mj-lt"/>
                <a:ea typeface="Open Sans"/>
                <a:cs typeface="Open Sans"/>
              </a:rPr>
              <a:t>Test de Humo</a:t>
            </a:r>
          </a:p>
        </p:txBody>
      </p:sp>
      <p:sp>
        <p:nvSpPr>
          <p:cNvPr id="7" name="Text 6">
            <a:extLst>
              <a:ext uri="{FF2B5EF4-FFF2-40B4-BE49-F238E27FC236}">
                <a16:creationId xmlns:a16="http://schemas.microsoft.com/office/drawing/2014/main" id="{8A318959-B1E8-0553-AD49-00D31F0DA9E2}"/>
              </a:ext>
            </a:extLst>
          </p:cNvPr>
          <p:cNvSpPr/>
          <p:nvPr/>
        </p:nvSpPr>
        <p:spPr>
          <a:xfrm>
            <a:off x="3235625" y="2514821"/>
            <a:ext cx="5009178" cy="371894"/>
          </a:xfrm>
          <a:prstGeom prst="rect">
            <a:avLst/>
          </a:prstGeom>
          <a:noFill/>
          <a:ln/>
        </p:spPr>
        <p:txBody>
          <a:bodyPr wrap="square" rtlCol="0" anchor="t"/>
          <a:lstStyle/>
          <a:p>
            <a:pPr marL="0" indent="0">
              <a:buNone/>
            </a:pPr>
            <a:r>
              <a:rPr lang="en-US" sz="1600">
                <a:solidFill>
                  <a:srgbClr val="4C4C4B"/>
                </a:solidFill>
                <a:latin typeface="+mj-lt"/>
                <a:ea typeface="Open Sans" pitchFamily="34" charset="-122"/>
                <a:cs typeface="Open Sans" pitchFamily="34" charset="-120"/>
              </a:rPr>
              <a:t>Crear una página o anuncio que simule el producto</a:t>
            </a:r>
            <a:endParaRPr lang="en-US" sz="1600">
              <a:solidFill>
                <a:srgbClr val="4C4C4B"/>
              </a:solidFill>
              <a:latin typeface="+mj-lt"/>
            </a:endParaRPr>
          </a:p>
        </p:txBody>
      </p:sp>
      <p:sp>
        <p:nvSpPr>
          <p:cNvPr id="9" name="Text 8">
            <a:extLst>
              <a:ext uri="{FF2B5EF4-FFF2-40B4-BE49-F238E27FC236}">
                <a16:creationId xmlns:a16="http://schemas.microsoft.com/office/drawing/2014/main" id="{D860812F-67AA-4041-E6E0-C3A327F81045}"/>
              </a:ext>
            </a:extLst>
          </p:cNvPr>
          <p:cNvSpPr/>
          <p:nvPr/>
        </p:nvSpPr>
        <p:spPr>
          <a:xfrm>
            <a:off x="760960" y="3011884"/>
            <a:ext cx="2187020" cy="426125"/>
          </a:xfrm>
          <a:prstGeom prst="rect">
            <a:avLst/>
          </a:prstGeom>
          <a:noFill/>
          <a:ln/>
        </p:spPr>
        <p:txBody>
          <a:bodyPr wrap="none" rtlCol="0" anchor="t"/>
          <a:lstStyle/>
          <a:p>
            <a:pPr marL="0" indent="0">
              <a:buNone/>
            </a:pPr>
            <a:r>
              <a:rPr lang="en-US" sz="1600" b="1">
                <a:solidFill>
                  <a:srgbClr val="0C0C0C"/>
                </a:solidFill>
                <a:latin typeface="+mj-lt"/>
                <a:ea typeface="Open Sans"/>
                <a:cs typeface="Open Sans"/>
              </a:rPr>
              <a:t>Encuestas a </a:t>
            </a:r>
            <a:r>
              <a:rPr lang="es-CL" sz="1600" b="1">
                <a:solidFill>
                  <a:srgbClr val="0C0C0C"/>
                </a:solidFill>
                <a:latin typeface="+mj-lt"/>
                <a:ea typeface="Open Sans"/>
                <a:cs typeface="Open Sans"/>
              </a:rPr>
              <a:t>clientes</a:t>
            </a:r>
          </a:p>
        </p:txBody>
      </p:sp>
      <p:sp>
        <p:nvSpPr>
          <p:cNvPr id="10" name="Text 9">
            <a:extLst>
              <a:ext uri="{FF2B5EF4-FFF2-40B4-BE49-F238E27FC236}">
                <a16:creationId xmlns:a16="http://schemas.microsoft.com/office/drawing/2014/main" id="{D769FAED-8AA2-83EB-D23C-046BE21D0CFB}"/>
              </a:ext>
            </a:extLst>
          </p:cNvPr>
          <p:cNvSpPr/>
          <p:nvPr/>
        </p:nvSpPr>
        <p:spPr>
          <a:xfrm>
            <a:off x="3235625" y="3030556"/>
            <a:ext cx="4894492" cy="252312"/>
          </a:xfrm>
          <a:prstGeom prst="rect">
            <a:avLst/>
          </a:prstGeom>
          <a:noFill/>
          <a:ln/>
        </p:spPr>
        <p:txBody>
          <a:bodyPr wrap="square" rtlCol="0" anchor="t"/>
          <a:lstStyle/>
          <a:p>
            <a:pPr marL="0" indent="0">
              <a:buNone/>
            </a:pPr>
            <a:r>
              <a:rPr lang="en-US" sz="1600">
                <a:solidFill>
                  <a:srgbClr val="4C4C4B"/>
                </a:solidFill>
                <a:latin typeface="+mj-lt"/>
                <a:ea typeface="Open Sans" pitchFamily="34" charset="-122"/>
                <a:cs typeface="Open Sans" pitchFamily="34" charset="-120"/>
              </a:rPr>
              <a:t>Recoger información directamente de los clientes</a:t>
            </a:r>
            <a:endParaRPr lang="en-US" sz="1600">
              <a:solidFill>
                <a:srgbClr val="4C4C4B"/>
              </a:solidFill>
              <a:latin typeface="+mj-lt"/>
            </a:endParaRPr>
          </a:p>
        </p:txBody>
      </p:sp>
      <p:sp>
        <p:nvSpPr>
          <p:cNvPr id="12" name="Text 11">
            <a:extLst>
              <a:ext uri="{FF2B5EF4-FFF2-40B4-BE49-F238E27FC236}">
                <a16:creationId xmlns:a16="http://schemas.microsoft.com/office/drawing/2014/main" id="{768D774C-0CB6-8897-B601-73C91CEF502F}"/>
              </a:ext>
            </a:extLst>
          </p:cNvPr>
          <p:cNvSpPr/>
          <p:nvPr/>
        </p:nvSpPr>
        <p:spPr>
          <a:xfrm>
            <a:off x="747519" y="3485362"/>
            <a:ext cx="2187020" cy="426125"/>
          </a:xfrm>
          <a:prstGeom prst="rect">
            <a:avLst/>
          </a:prstGeom>
          <a:noFill/>
          <a:ln/>
        </p:spPr>
        <p:txBody>
          <a:bodyPr wrap="none" rtlCol="0" anchor="t"/>
          <a:lstStyle/>
          <a:p>
            <a:pPr marL="0" indent="0">
              <a:buNone/>
            </a:pPr>
            <a:r>
              <a:rPr lang="es-CL" sz="1600" b="1">
                <a:solidFill>
                  <a:srgbClr val="0C0C0C"/>
                </a:solidFill>
                <a:latin typeface="+mj-lt"/>
                <a:ea typeface="Open Sans"/>
                <a:cs typeface="Open Sans"/>
              </a:rPr>
              <a:t>Prototipos </a:t>
            </a:r>
            <a:r>
              <a:rPr lang="es-CL" sz="1600" b="1" err="1">
                <a:solidFill>
                  <a:srgbClr val="0C0C0C"/>
                </a:solidFill>
                <a:latin typeface="+mj-lt"/>
                <a:ea typeface="Open Sans"/>
                <a:cs typeface="Open Sans"/>
              </a:rPr>
              <a:t>clicables</a:t>
            </a:r>
            <a:endParaRPr lang="es-CL" sz="1600" b="1">
              <a:solidFill>
                <a:srgbClr val="0C0C0C"/>
              </a:solidFill>
              <a:latin typeface="+mj-lt"/>
              <a:ea typeface="Open Sans"/>
              <a:cs typeface="Open Sans"/>
            </a:endParaRPr>
          </a:p>
        </p:txBody>
      </p:sp>
      <p:sp>
        <p:nvSpPr>
          <p:cNvPr id="13" name="Text 12">
            <a:extLst>
              <a:ext uri="{FF2B5EF4-FFF2-40B4-BE49-F238E27FC236}">
                <a16:creationId xmlns:a16="http://schemas.microsoft.com/office/drawing/2014/main" id="{6DA4E6CD-A516-9604-5A3C-33A7D1BC9237}"/>
              </a:ext>
            </a:extLst>
          </p:cNvPr>
          <p:cNvSpPr/>
          <p:nvPr/>
        </p:nvSpPr>
        <p:spPr>
          <a:xfrm>
            <a:off x="3235625" y="3491515"/>
            <a:ext cx="5310366" cy="315340"/>
          </a:xfrm>
          <a:prstGeom prst="rect">
            <a:avLst/>
          </a:prstGeom>
          <a:noFill/>
          <a:ln/>
        </p:spPr>
        <p:txBody>
          <a:bodyPr wrap="square" rtlCol="0" anchor="t"/>
          <a:lstStyle/>
          <a:p>
            <a:pPr marL="0" indent="0">
              <a:buNone/>
            </a:pPr>
            <a:r>
              <a:rPr lang="en-US" sz="1600">
                <a:solidFill>
                  <a:srgbClr val="4C4C4B"/>
                </a:solidFill>
                <a:latin typeface="+mj-lt"/>
                <a:ea typeface="Open Sans" pitchFamily="34" charset="-122"/>
                <a:cs typeface="Open Sans" pitchFamily="34" charset="-120"/>
              </a:rPr>
              <a:t>Versiones interactivas mínimas para feedback temprano</a:t>
            </a:r>
            <a:endParaRPr lang="en-US" sz="1600">
              <a:solidFill>
                <a:srgbClr val="4C4C4B"/>
              </a:solidFill>
              <a:latin typeface="+mj-lt"/>
            </a:endParaRPr>
          </a:p>
        </p:txBody>
      </p:sp>
      <p:sp>
        <p:nvSpPr>
          <p:cNvPr id="15" name="Text 14">
            <a:extLst>
              <a:ext uri="{FF2B5EF4-FFF2-40B4-BE49-F238E27FC236}">
                <a16:creationId xmlns:a16="http://schemas.microsoft.com/office/drawing/2014/main" id="{E147D4DD-E923-620B-535F-6EA6EDD1B856}"/>
              </a:ext>
            </a:extLst>
          </p:cNvPr>
          <p:cNvSpPr/>
          <p:nvPr/>
        </p:nvSpPr>
        <p:spPr>
          <a:xfrm>
            <a:off x="760960" y="3944620"/>
            <a:ext cx="3088124" cy="426125"/>
          </a:xfrm>
          <a:prstGeom prst="rect">
            <a:avLst/>
          </a:prstGeom>
          <a:noFill/>
          <a:ln/>
        </p:spPr>
        <p:txBody>
          <a:bodyPr wrap="none" rtlCol="0" anchor="t"/>
          <a:lstStyle/>
          <a:p>
            <a:pPr marL="0" indent="0">
              <a:buNone/>
            </a:pPr>
            <a:r>
              <a:rPr lang="en-US" sz="1600" b="1">
                <a:solidFill>
                  <a:srgbClr val="0C0C0C"/>
                </a:solidFill>
                <a:latin typeface="+mj-lt"/>
                <a:ea typeface="Open Sans"/>
                <a:cs typeface="Open Sans"/>
              </a:rPr>
              <a:t>Pruebas de </a:t>
            </a:r>
            <a:r>
              <a:rPr lang="en-US" sz="1600" b="1" err="1">
                <a:solidFill>
                  <a:srgbClr val="0C0C0C"/>
                </a:solidFill>
                <a:latin typeface="+mj-lt"/>
                <a:ea typeface="Open Sans"/>
                <a:cs typeface="Open Sans"/>
              </a:rPr>
              <a:t>usabilidad</a:t>
            </a:r>
            <a:endParaRPr lang="en-US" sz="1600" b="1">
              <a:solidFill>
                <a:srgbClr val="0C0C0C"/>
              </a:solidFill>
              <a:latin typeface="+mj-lt"/>
              <a:ea typeface="Open Sans"/>
              <a:cs typeface="Open Sans"/>
            </a:endParaRPr>
          </a:p>
        </p:txBody>
      </p:sp>
      <p:sp>
        <p:nvSpPr>
          <p:cNvPr id="16" name="Text 15">
            <a:extLst>
              <a:ext uri="{FF2B5EF4-FFF2-40B4-BE49-F238E27FC236}">
                <a16:creationId xmlns:a16="http://schemas.microsoft.com/office/drawing/2014/main" id="{1C6E9455-28FC-2938-B585-956C34303F42}"/>
              </a:ext>
            </a:extLst>
          </p:cNvPr>
          <p:cNvSpPr/>
          <p:nvPr/>
        </p:nvSpPr>
        <p:spPr>
          <a:xfrm>
            <a:off x="3237074" y="3921287"/>
            <a:ext cx="5310366" cy="395593"/>
          </a:xfrm>
          <a:prstGeom prst="rect">
            <a:avLst/>
          </a:prstGeom>
          <a:noFill/>
          <a:ln/>
        </p:spPr>
        <p:txBody>
          <a:bodyPr wrap="square" rtlCol="0" anchor="t"/>
          <a:lstStyle/>
          <a:p>
            <a:pPr marL="0" indent="0">
              <a:buNone/>
            </a:pPr>
            <a:r>
              <a:rPr lang="en-US" sz="1600">
                <a:solidFill>
                  <a:srgbClr val="4C4C4B"/>
                </a:solidFill>
                <a:latin typeface="+mj-lt"/>
                <a:ea typeface="Open Sans" pitchFamily="34" charset="-122"/>
                <a:cs typeface="Open Sans" pitchFamily="34" charset="-120"/>
              </a:rPr>
              <a:t>Evaluar la interacción de usuarios con el producto</a:t>
            </a:r>
            <a:endParaRPr lang="en-US" sz="1600">
              <a:solidFill>
                <a:srgbClr val="4C4C4B"/>
              </a:solidFill>
              <a:latin typeface="+mj-lt"/>
            </a:endParaRPr>
          </a:p>
        </p:txBody>
      </p:sp>
      <p:sp>
        <p:nvSpPr>
          <p:cNvPr id="18" name="Text 17">
            <a:extLst>
              <a:ext uri="{FF2B5EF4-FFF2-40B4-BE49-F238E27FC236}">
                <a16:creationId xmlns:a16="http://schemas.microsoft.com/office/drawing/2014/main" id="{40484989-E7C0-123A-92E6-AB475D88841D}"/>
              </a:ext>
            </a:extLst>
          </p:cNvPr>
          <p:cNvSpPr/>
          <p:nvPr/>
        </p:nvSpPr>
        <p:spPr>
          <a:xfrm>
            <a:off x="747519" y="4449231"/>
            <a:ext cx="3088124" cy="426125"/>
          </a:xfrm>
          <a:prstGeom prst="rect">
            <a:avLst/>
          </a:prstGeom>
          <a:noFill/>
          <a:ln/>
        </p:spPr>
        <p:txBody>
          <a:bodyPr wrap="none" rtlCol="0" anchor="t"/>
          <a:lstStyle/>
          <a:p>
            <a:pPr marL="0" indent="0">
              <a:buNone/>
            </a:pPr>
            <a:r>
              <a:rPr lang="en-US" sz="1600" b="1">
                <a:solidFill>
                  <a:srgbClr val="0C0C0C"/>
                </a:solidFill>
                <a:latin typeface="+mj-lt"/>
                <a:ea typeface="Open Sans"/>
                <a:cs typeface="Open Sans"/>
              </a:rPr>
              <a:t>Landing Pages</a:t>
            </a:r>
          </a:p>
        </p:txBody>
      </p:sp>
      <p:sp>
        <p:nvSpPr>
          <p:cNvPr id="19" name="Text 18">
            <a:extLst>
              <a:ext uri="{FF2B5EF4-FFF2-40B4-BE49-F238E27FC236}">
                <a16:creationId xmlns:a16="http://schemas.microsoft.com/office/drawing/2014/main" id="{EBEAD2BD-5978-EC8C-582F-7E0F9432F1F7}"/>
              </a:ext>
            </a:extLst>
          </p:cNvPr>
          <p:cNvSpPr/>
          <p:nvPr/>
        </p:nvSpPr>
        <p:spPr>
          <a:xfrm>
            <a:off x="3235625" y="4902316"/>
            <a:ext cx="5595420" cy="426125"/>
          </a:xfrm>
          <a:prstGeom prst="rect">
            <a:avLst/>
          </a:prstGeom>
          <a:noFill/>
          <a:ln/>
        </p:spPr>
        <p:txBody>
          <a:bodyPr wrap="square" rtlCol="0" anchor="t"/>
          <a:lstStyle/>
          <a:p>
            <a:pPr marL="0" indent="0">
              <a:buNone/>
            </a:pPr>
            <a:r>
              <a:rPr lang="en-US" sz="1600">
                <a:solidFill>
                  <a:srgbClr val="4C4C4B"/>
                </a:solidFill>
                <a:latin typeface="+mj-lt"/>
                <a:ea typeface="Open Sans" pitchFamily="34" charset="-122"/>
                <a:cs typeface="Open Sans" pitchFamily="34" charset="-120"/>
              </a:rPr>
              <a:t>Validar el interés del mercado en la solución propuesta</a:t>
            </a:r>
            <a:endParaRPr lang="en-US" sz="1600">
              <a:solidFill>
                <a:srgbClr val="4C4C4B"/>
              </a:solidFill>
              <a:latin typeface="+mj-lt"/>
            </a:endParaRPr>
          </a:p>
        </p:txBody>
      </p:sp>
      <p:sp>
        <p:nvSpPr>
          <p:cNvPr id="21" name="Text 20">
            <a:extLst>
              <a:ext uri="{FF2B5EF4-FFF2-40B4-BE49-F238E27FC236}">
                <a16:creationId xmlns:a16="http://schemas.microsoft.com/office/drawing/2014/main" id="{0458555E-7D52-1266-F635-7CDE06ECFCA0}"/>
              </a:ext>
            </a:extLst>
          </p:cNvPr>
          <p:cNvSpPr/>
          <p:nvPr/>
        </p:nvSpPr>
        <p:spPr>
          <a:xfrm>
            <a:off x="747519" y="4832409"/>
            <a:ext cx="3088124" cy="426125"/>
          </a:xfrm>
          <a:prstGeom prst="rect">
            <a:avLst/>
          </a:prstGeom>
          <a:noFill/>
          <a:ln/>
        </p:spPr>
        <p:txBody>
          <a:bodyPr wrap="none" rtlCol="0" anchor="t"/>
          <a:lstStyle/>
          <a:p>
            <a:pPr marL="0" indent="0">
              <a:buNone/>
            </a:pPr>
            <a:r>
              <a:rPr lang="en-US" sz="1600" b="1">
                <a:solidFill>
                  <a:srgbClr val="0C0C0C"/>
                </a:solidFill>
                <a:latin typeface="+mj-lt"/>
                <a:ea typeface="Open Sans"/>
                <a:cs typeface="Open Sans"/>
              </a:rPr>
              <a:t>Crowdfunding</a:t>
            </a:r>
          </a:p>
        </p:txBody>
      </p:sp>
      <p:sp>
        <p:nvSpPr>
          <p:cNvPr id="22" name="Text 21">
            <a:extLst>
              <a:ext uri="{FF2B5EF4-FFF2-40B4-BE49-F238E27FC236}">
                <a16:creationId xmlns:a16="http://schemas.microsoft.com/office/drawing/2014/main" id="{DEAB838A-0DAB-43CD-0532-2401BAA5E6A1}"/>
              </a:ext>
            </a:extLst>
          </p:cNvPr>
          <p:cNvSpPr/>
          <p:nvPr/>
        </p:nvSpPr>
        <p:spPr>
          <a:xfrm>
            <a:off x="3235625" y="4445369"/>
            <a:ext cx="5595420" cy="455266"/>
          </a:xfrm>
          <a:prstGeom prst="rect">
            <a:avLst/>
          </a:prstGeom>
          <a:noFill/>
          <a:ln/>
        </p:spPr>
        <p:txBody>
          <a:bodyPr wrap="square" rtlCol="0" anchor="t"/>
          <a:lstStyle/>
          <a:p>
            <a:pPr marL="0" indent="0">
              <a:buNone/>
            </a:pPr>
            <a:r>
              <a:rPr lang="en-US" sz="1600">
                <a:solidFill>
                  <a:srgbClr val="4C4C4B"/>
                </a:solidFill>
                <a:latin typeface="+mj-lt"/>
                <a:ea typeface="Open Sans" pitchFamily="34" charset="-122"/>
                <a:cs typeface="Open Sans" pitchFamily="34" charset="-120"/>
              </a:rPr>
              <a:t>Medir el interés antes de desarrollar el producto completo</a:t>
            </a:r>
            <a:endParaRPr lang="en-US" sz="1600">
              <a:solidFill>
                <a:srgbClr val="4C4C4B"/>
              </a:solidFill>
              <a:latin typeface="+mj-lt"/>
            </a:endParaRPr>
          </a:p>
        </p:txBody>
      </p:sp>
    </p:spTree>
    <p:custDataLst>
      <p:tags r:id="rId1"/>
    </p:custDataLst>
    <p:extLst>
      <p:ext uri="{BB962C8B-B14F-4D97-AF65-F5344CB8AC3E}">
        <p14:creationId xmlns:p14="http://schemas.microsoft.com/office/powerpoint/2010/main" val="3830001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cono&#10;&#10;Descripción generada automáticamente">
            <a:extLst>
              <a:ext uri="{FF2B5EF4-FFF2-40B4-BE49-F238E27FC236}">
                <a16:creationId xmlns:a16="http://schemas.microsoft.com/office/drawing/2014/main" id="{509C32DE-3BE0-2801-A5C0-A6C28A0BD9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73904" y="429172"/>
            <a:ext cx="5999656" cy="5999656"/>
          </a:xfrm>
          <a:prstGeom prst="rect">
            <a:avLst/>
          </a:prstGeom>
        </p:spPr>
      </p:pic>
    </p:spTree>
    <p:custDataLst>
      <p:tags r:id="rId1"/>
    </p:custDataLst>
    <p:extLst>
      <p:ext uri="{BB962C8B-B14F-4D97-AF65-F5344CB8AC3E}">
        <p14:creationId xmlns:p14="http://schemas.microsoft.com/office/powerpoint/2010/main" val="297093335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8.0&quot;&gt;&lt;object type=&quot;1&quot; unique_id=&quot;10001&quot;&gt;&lt;object type=&quot;2&quot; unique_id=&quot;10002&quot;&gt;&lt;object type=&quot;3&quot; unique_id=&quot;10003&quot;&gt;&lt;property id=&quot;20148&quot; value=&quot;5&quot;/&gt;&lt;property id=&quot;20300&quot; value=&quot;Slide 1&quot;/&gt;&lt;property id=&quot;20307&quot; value=&quot;259&quot;/&gt;&lt;/object&gt;&lt;object type=&quot;3&quot; unique_id=&quot;10004&quot;&gt;&lt;property id=&quot;20148&quot; value=&quot;5&quot;/&gt;&lt;property id=&quot;20300&quot; value=&quot;Slide 2 - &amp;quot;Imagen del área: &amp;quot;&quot;/&gt;&lt;property id=&quot;20307&quot; value=&quot;256&quot;/&gt;&lt;/object&gt;&lt;object type=&quot;3&quot; unique_id=&quot;10005&quot;&gt;&lt;property id=&quot;20148&quot; value=&quot;5&quot;/&gt;&lt;property id=&quot;20300&quot; value=&quot;Slide 3&quot;/&gt;&lt;property id=&quot;20307&quot; value=&quot;257&quot;/&gt;&lt;/object&gt;&lt;object type=&quot;3&quot; unique_id=&quot;10037&quot;&gt;&lt;property id=&quot;20148&quot; value=&quot;5&quot;/&gt;&lt;property id=&quot;20300&quot; value=&quot;Slide 4&quot;/&gt;&lt;property id=&quot;20307&quot; value=&quot;272&quot;/&gt;&lt;/object&gt;&lt;object type=&quot;3&quot; unique_id=&quot;10038&quot;&gt;&lt;property id=&quot;20148&quot; value=&quot;5&quot;/&gt;&lt;property id=&quot;20300&quot; value=&quot;Slide 5&quot;/&gt;&lt;property id=&quot;20307&quot; value=&quot;273&quot;/&gt;&lt;/object&gt;&lt;object type=&quot;3&quot; unique_id=&quot;10040&quot;&gt;&lt;property id=&quot;20148&quot; value=&quot;5&quot;/&gt;&lt;property id=&quot;20300&quot; value=&quot;Slide 6&quot;/&gt;&lt;property id=&quot;20307&quot; value=&quot;275&quot;/&gt;&lt;/object&gt;&lt;object type=&quot;3&quot; unique_id=&quot;10041&quot;&gt;&lt;property id=&quot;20148&quot; value=&quot;5&quot;/&gt;&lt;property id=&quot;20300&quot; value=&quot;Slide 7&quot;/&gt;&lt;property id=&quot;20307&quot; value=&quot;276&quot;/&gt;&lt;/object&gt;&lt;object type=&quot;3&quot; unique_id=&quot;10042&quot;&gt;&lt;property id=&quot;20148&quot; value=&quot;5&quot;/&gt;&lt;property id=&quot;20300&quot; value=&quot;Slide 8&quot;/&gt;&lt;property id=&quot;20307&quot; value=&quot;277&quot;/&gt;&lt;/object&gt;&lt;object type=&quot;3&quot; unique_id=&quot;10043&quot;&gt;&lt;property id=&quot;20148&quot; value=&quot;5&quot;/&gt;&lt;property id=&quot;20300&quot; value=&quot;Slide 9&quot;/&gt;&lt;property id=&quot;20307&quot; value=&quot;278&quot;/&gt;&lt;/object&gt;&lt;/object&gt;&lt;object type=&quot;8&quot; unique_id=&quot;10036&quot;&gt;&lt;/object&gt;&lt;/object&gt;&lt;/database&gt;"/>
  <p:tag name="ISPRING_RESOURCE_PATHS_HASH_2" val="1933ecc77434f7b503cf04551c7c48f9251615c"/>
  <p:tag name="SECTOMILLISECCONVERTED" val="1"/>
  <p:tag name="ARTICULATE_DESIGN_ID_TEMA DE OFFICE" val="3syLwzZ5"/>
  <p:tag name="ARTICULATE_DESIGN_ID_1_TEMA DE OFFICE" val="BoktJMPA"/>
  <p:tag name="ARTICULATE_SLIDE_THUMBNAIL_REFRESH" val="1"/>
  <p:tag name="ARTICULATE_PROJECT_OPEN" val="0"/>
  <p:tag name="ARTICULATE_SLIDE_COUNT" val="18"/>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ersonalizado 4">
      <a:majorFont>
        <a:latin typeface="Open Sans Light"/>
        <a:ea typeface=""/>
        <a:cs typeface=""/>
      </a:majorFont>
      <a:minorFont>
        <a:latin typeface="Open Sans"/>
        <a:ea typeface=""/>
        <a:cs typeface=""/>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ersonalizado 4">
      <a:majorFont>
        <a:latin typeface="Open Sans Light"/>
        <a:ea typeface=""/>
        <a:cs typeface=""/>
      </a:majorFont>
      <a:minorFont>
        <a:latin typeface="Open Sans"/>
        <a:ea typeface=""/>
        <a:cs typeface=""/>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5C769AF688804C4DB5ADCC9FCA47D5E1" ma:contentTypeVersion="15" ma:contentTypeDescription="Crear nuevo documento." ma:contentTypeScope="" ma:versionID="afc2f58a040dce7a5d664b2bb6187e41">
  <xsd:schema xmlns:xsd="http://www.w3.org/2001/XMLSchema" xmlns:xs="http://www.w3.org/2001/XMLSchema" xmlns:p="http://schemas.microsoft.com/office/2006/metadata/properties" xmlns:ns2="1374cf84-b68a-4fc7-8de0-cfaceb33d913" xmlns:ns3="23344052-d9a3-4b36-9edb-0ae78bbc2704" targetNamespace="http://schemas.microsoft.com/office/2006/metadata/properties" ma:root="true" ma:fieldsID="fd5b3966c31fb8ccf8bc9ce2f56ed533" ns2:_="" ns3:_="">
    <xsd:import namespace="1374cf84-b68a-4fc7-8de0-cfaceb33d913"/>
    <xsd:import namespace="23344052-d9a3-4b36-9edb-0ae78bbc270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LengthInSeconds" minOccurs="0"/>
                <xsd:element ref="ns2:MediaServiceDateTaken"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74cf84-b68a-4fc7-8de0-cfaceb33d91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Etiquetas de imagen" ma:readOnly="false" ma:fieldId="{5cf76f15-5ced-4ddc-b409-7134ff3c332f}" ma:taxonomyMulti="true" ma:sspId="daa6bfef-be34-4cf6-a2a3-f19fab1f613b"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344052-d9a3-4b36-9edb-0ae78bbc2704"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element name="TaxCatchAll" ma:index="15" nillable="true" ma:displayName="Taxonomy Catch All Column" ma:hidden="true" ma:list="{560f1ad2-9b62-4242-aa04-16bc477939e8}" ma:internalName="TaxCatchAll" ma:showField="CatchAllData" ma:web="23344052-d9a3-4b36-9edb-0ae78bbc270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1374cf84-b68a-4fc7-8de0-cfaceb33d913">
      <Terms xmlns="http://schemas.microsoft.com/office/infopath/2007/PartnerControls"/>
    </lcf76f155ced4ddcb4097134ff3c332f>
    <TaxCatchAll xmlns="23344052-d9a3-4b36-9edb-0ae78bbc2704" xsi:nil="true"/>
  </documentManagement>
</p:properties>
</file>

<file path=customXml/itemProps1.xml><?xml version="1.0" encoding="utf-8"?>
<ds:datastoreItem xmlns:ds="http://schemas.openxmlformats.org/officeDocument/2006/customXml" ds:itemID="{63AF5FEA-0D11-44A3-BC8B-4C233EC60BF3}">
  <ds:schemaRefs>
    <ds:schemaRef ds:uri="1374cf84-b68a-4fc7-8de0-cfaceb33d913"/>
    <ds:schemaRef ds:uri="23344052-d9a3-4b36-9edb-0ae78bbc270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9C555BA-E16C-4AAE-BDD1-D364A5C9473F}">
  <ds:schemaRefs>
    <ds:schemaRef ds:uri="http://schemas.microsoft.com/sharepoint/v3/contenttype/forms"/>
  </ds:schemaRefs>
</ds:datastoreItem>
</file>

<file path=customXml/itemProps3.xml><?xml version="1.0" encoding="utf-8"?>
<ds:datastoreItem xmlns:ds="http://schemas.openxmlformats.org/officeDocument/2006/customXml" ds:itemID="{E2D0E20C-8FC3-42E9-871D-10AE7F3AB1A3}">
  <ds:schemaRefs>
    <ds:schemaRef ds:uri="1374cf84-b68a-4fc7-8de0-cfaceb33d913"/>
    <ds:schemaRef ds:uri="23344052-d9a3-4b36-9edb-0ae78bbc2704"/>
    <ds:schemaRef ds:uri="a150fe00-1c53-46dc-80fb-b2dbdb01b08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Panorámica</PresentationFormat>
  <Slides>20</Slides>
  <Notes>14</Notes>
  <HiddenSlides>0</HiddenSlides>
  <ScaleCrop>false</ScaleCrop>
  <HeadingPairs>
    <vt:vector size="4" baseType="variant">
      <vt:variant>
        <vt:lpstr>Tema</vt:lpstr>
      </vt:variant>
      <vt:variant>
        <vt:i4>2</vt:i4>
      </vt:variant>
      <vt:variant>
        <vt:lpstr>Títulos de diapositiva</vt:lpstr>
      </vt:variant>
      <vt:variant>
        <vt:i4>20</vt:i4>
      </vt:variant>
    </vt:vector>
  </HeadingPairs>
  <TitlesOfParts>
    <vt:vector size="22" baseType="lpstr">
      <vt:lpstr>Tema de Office</vt:lpstr>
      <vt:lpstr>1_Tema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Base material de profundización ppt</dc:title>
  <dc:creator>Paula Cruzat Castillo</dc:creator>
  <cp:revision>2</cp:revision>
  <dcterms:created xsi:type="dcterms:W3CDTF">2014-11-27T14:42:24Z</dcterms:created>
  <dcterms:modified xsi:type="dcterms:W3CDTF">2024-08-30T17:27:36Z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0x0101005C769AF688804C4DB5ADCC9FCA47D5E1</vt:lpwstr>
  </property>
  <property fmtid="{D5CDD505-2E9C-101B-9397-08002B2CF9AE}" pid="3" name="ArticulateGUID">
    <vt:lpwstr>6C42F6CE-6CB3-4623-A9E9-1696E5F9EC4F</vt:lpwstr>
  </property>
  <property fmtid="{D5CDD505-2E9C-101B-9397-08002B2CF9AE}" pid="4" name="ArticulatePath">
    <vt:lpwstr>https://inacapcl-my.sharepoint.com/personal/ngarces_inacap_cl/Documents/Escritorio/CGGIO3_U4_S15_CS1/CGGIO3_U4_S15_CS1</vt:lpwstr>
  </property>
  <property fmtid="{D5CDD505-2E9C-101B-9397-08002B2CF9AE}" pid="5" name="MediaServiceImageTags">
    <vt:lpwstr/>
  </property>
</Properties>
</file>